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91" r:id="rId5"/>
    <p:sldId id="292" r:id="rId6"/>
    <p:sldId id="275" r:id="rId7"/>
    <p:sldId id="276" r:id="rId8"/>
    <p:sldId id="303" r:id="rId9"/>
    <p:sldId id="307" r:id="rId10"/>
    <p:sldId id="306" r:id="rId11"/>
    <p:sldId id="285" r:id="rId12"/>
    <p:sldId id="298" r:id="rId13"/>
    <p:sldId id="287" r:id="rId14"/>
    <p:sldId id="288" r:id="rId15"/>
    <p:sldId id="282" r:id="rId16"/>
    <p:sldId id="277" r:id="rId17"/>
    <p:sldId id="284" r:id="rId18"/>
    <p:sldId id="289" r:id="rId19"/>
    <p:sldId id="286" r:id="rId20"/>
    <p:sldId id="302" r:id="rId21"/>
    <p:sldId id="281" r:id="rId22"/>
    <p:sldId id="283" r:id="rId23"/>
    <p:sldId id="272" r:id="rId24"/>
    <p:sldId id="260" r:id="rId25"/>
    <p:sldId id="271" r:id="rId26"/>
    <p:sldId id="300" r:id="rId27"/>
    <p:sldId id="263" r:id="rId28"/>
    <p:sldId id="293" r:id="rId29"/>
    <p:sldId id="294" r:id="rId30"/>
    <p:sldId id="295" r:id="rId31"/>
    <p:sldId id="296" r:id="rId32"/>
    <p:sldId id="297" r:id="rId33"/>
    <p:sldId id="301" r:id="rId34"/>
    <p:sldId id="304" r:id="rId35"/>
    <p:sldId id="305" r:id="rId36"/>
    <p:sldId id="311" r:id="rId37"/>
    <p:sldId id="312" r:id="rId38"/>
    <p:sldId id="308" r:id="rId39"/>
    <p:sldId id="310" r:id="rId40"/>
    <p:sldId id="314" r:id="rId41"/>
    <p:sldId id="313" r:id="rId42"/>
    <p:sldId id="25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21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BCDE05-7748-4C2F-9F6F-56AF2D0198E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209619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DE05-7748-4C2F-9F6F-56AF2D0198E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18968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DE05-7748-4C2F-9F6F-56AF2D0198E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17518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DE05-7748-4C2F-9F6F-56AF2D0198E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129249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BCDE05-7748-4C2F-9F6F-56AF2D0198E9}" type="datetimeFigureOut">
              <a:rPr lang="en-US" smtClean="0"/>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129971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CDE05-7748-4C2F-9F6F-56AF2D0198E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193287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CDE05-7748-4C2F-9F6F-56AF2D0198E9}" type="datetimeFigureOut">
              <a:rPr lang="en-US" smtClean="0"/>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351014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CDE05-7748-4C2F-9F6F-56AF2D0198E9}" type="datetimeFigureOut">
              <a:rPr lang="en-US" smtClean="0"/>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213108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CDE05-7748-4C2F-9F6F-56AF2D0198E9}" type="datetimeFigureOut">
              <a:rPr lang="en-US" smtClean="0"/>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45584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CDE05-7748-4C2F-9F6F-56AF2D0198E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356410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CDE05-7748-4C2F-9F6F-56AF2D0198E9}" type="datetimeFigureOut">
              <a:rPr lang="en-US" smtClean="0"/>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A466C-ED6E-48B4-9153-4F4A240407F9}" type="slidenum">
              <a:rPr lang="en-US" smtClean="0"/>
              <a:t>‹#›</a:t>
            </a:fld>
            <a:endParaRPr lang="en-US"/>
          </a:p>
        </p:txBody>
      </p:sp>
    </p:spTree>
    <p:extLst>
      <p:ext uri="{BB962C8B-B14F-4D97-AF65-F5344CB8AC3E}">
        <p14:creationId xmlns:p14="http://schemas.microsoft.com/office/powerpoint/2010/main" val="186842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CDE05-7748-4C2F-9F6F-56AF2D0198E9}" type="datetimeFigureOut">
              <a:rPr lang="en-US" smtClean="0"/>
              <a:t>7/23/2023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A466C-ED6E-48B4-9153-4F4A240407F9}"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2" y="0"/>
            <a:ext cx="12190035" cy="6858000"/>
          </a:xfrm>
          <a:prstGeom prst="rect">
            <a:avLst/>
          </a:prstGeom>
        </p:spPr>
      </p:pic>
    </p:spTree>
    <p:extLst>
      <p:ext uri="{BB962C8B-B14F-4D97-AF65-F5344CB8AC3E}">
        <p14:creationId xmlns:p14="http://schemas.microsoft.com/office/powerpoint/2010/main" val="3200473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8678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6552"/>
            <a:ext cx="9997966" cy="746234"/>
          </a:xfrm>
          <a:solidFill>
            <a:srgbClr val="FFC000"/>
          </a:solidFill>
        </p:spPr>
        <p:txBody>
          <a:bodyPr/>
          <a:lstStyle/>
          <a:p>
            <a:pPr algn="ctr" rtl="1"/>
            <a:r>
              <a:rPr lang="fa-IR" dirty="0" smtClean="0">
                <a:latin typeface="AP Yekan black" panose="02000503030000020004" pitchFamily="2" charset="-78"/>
                <a:cs typeface="AP Yekan black" panose="02000503030000020004" pitchFamily="2" charset="-78"/>
              </a:rPr>
              <a:t>علت اهمیت اطلاعات </a:t>
            </a:r>
            <a:r>
              <a:rPr lang="fa-IR" dirty="0">
                <a:latin typeface="AP Yekan black" panose="02000503030000020004" pitchFamily="2" charset="-78"/>
                <a:cs typeface="AP Yekan black" panose="02000503030000020004" pitchFamily="2" charset="-78"/>
              </a:rPr>
              <a:t>تکمیلی :</a:t>
            </a:r>
            <a:br>
              <a:rPr lang="fa-IR" dirty="0">
                <a:latin typeface="AP Yekan black" panose="02000503030000020004" pitchFamily="2" charset="-78"/>
                <a:cs typeface="AP Yekan black" panose="02000503030000020004" pitchFamily="2" charset="-78"/>
              </a:rPr>
            </a:br>
            <a:endParaRPr lang="fa-IR" dirty="0">
              <a:latin typeface="AP Yekan black" panose="02000503030000020004" pitchFamily="2" charset="-78"/>
              <a:cs typeface="AP Yekan black" panose="02000503030000020004" pitchFamily="2" charset="-78"/>
            </a:endParaRPr>
          </a:p>
        </p:txBody>
      </p:sp>
      <p:sp>
        <p:nvSpPr>
          <p:cNvPr id="3" name="Content Placeholder 2"/>
          <p:cNvSpPr>
            <a:spLocks noGrp="1"/>
          </p:cNvSpPr>
          <p:nvPr>
            <p:ph idx="1"/>
          </p:nvPr>
        </p:nvSpPr>
        <p:spPr>
          <a:xfrm>
            <a:off x="838200" y="2322787"/>
            <a:ext cx="10693400" cy="3836714"/>
          </a:xfrm>
        </p:spPr>
        <p:txBody>
          <a:bodyPr/>
          <a:lstStyle/>
          <a:p>
            <a:pPr marL="514350" indent="-514350" algn="r" rtl="1">
              <a:lnSpc>
                <a:spcPct val="200000"/>
              </a:lnSpc>
              <a:buFont typeface="+mj-lt"/>
              <a:buAutoNum type="arabicPeriod"/>
            </a:pPr>
            <a:r>
              <a:rPr lang="fa-IR" dirty="0" smtClean="0"/>
              <a:t>تشخیص اشتباهات (خطاها) دارویی</a:t>
            </a:r>
          </a:p>
          <a:p>
            <a:pPr marL="514350" indent="-514350" algn="r" rtl="1">
              <a:lnSpc>
                <a:spcPct val="200000"/>
              </a:lnSpc>
              <a:buFont typeface="+mj-lt"/>
              <a:buAutoNum type="arabicPeriod"/>
            </a:pPr>
            <a:r>
              <a:rPr lang="fa-IR" dirty="0" smtClean="0"/>
              <a:t>تشخیص میزان جدیت گزارشها</a:t>
            </a:r>
          </a:p>
          <a:p>
            <a:pPr marL="514350" indent="-514350" algn="r" rtl="1">
              <a:lnSpc>
                <a:spcPct val="200000"/>
              </a:lnSpc>
              <a:buFont typeface="+mj-lt"/>
              <a:buAutoNum type="arabicPeriod"/>
            </a:pPr>
            <a:r>
              <a:rPr lang="fa-IR" dirty="0" smtClean="0"/>
              <a:t>تعیین ارتباط علیتی بین نوع عارضه و دارو</a:t>
            </a:r>
          </a:p>
          <a:p>
            <a:pPr marL="514350" indent="-514350" algn="r" rtl="1">
              <a:lnSpc>
                <a:spcPct val="200000"/>
              </a:lnSpc>
              <a:buFont typeface="+mj-lt"/>
              <a:buAutoNum type="arabicPeriod"/>
            </a:pPr>
            <a:r>
              <a:rPr lang="fa-IR" dirty="0" smtClean="0"/>
              <a:t>تشخیص گزارشهای تکراری، مسمومیت، خطاهای اجرا نشده در بیمار </a:t>
            </a:r>
          </a:p>
          <a:p>
            <a:pPr marL="514350" indent="-514350" algn="r" rtl="1">
              <a:lnSpc>
                <a:spcPct val="200000"/>
              </a:lnSpc>
              <a:buFont typeface="+mj-lt"/>
              <a:buAutoNum type="arabicPeriod"/>
            </a:pPr>
            <a:endParaRPr lang="fa-IR" dirty="0"/>
          </a:p>
        </p:txBody>
      </p:sp>
    </p:spTree>
    <p:extLst>
      <p:ext uri="{BB962C8B-B14F-4D97-AF65-F5344CB8AC3E}">
        <p14:creationId xmlns:p14="http://schemas.microsoft.com/office/powerpoint/2010/main" val="1479490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273300"/>
            <a:ext cx="10566400" cy="3454400"/>
          </a:xfrm>
          <a:solidFill>
            <a:srgbClr val="FFFF00"/>
          </a:solidFill>
        </p:spPr>
        <p:txBody>
          <a:bodyPr/>
          <a:lstStyle/>
          <a:p>
            <a:pPr algn="ctr" rtl="1">
              <a:lnSpc>
                <a:spcPct val="150000"/>
              </a:lnSpc>
            </a:pPr>
            <a:r>
              <a:rPr lang="fa-IR" dirty="0" smtClean="0"/>
              <a:t> </a:t>
            </a:r>
            <a:r>
              <a:rPr lang="fa-IR" b="1" u="sng" dirty="0" smtClean="0"/>
              <a:t>بخش اول</a:t>
            </a:r>
            <a:br>
              <a:rPr lang="fa-IR" b="1" u="sng" dirty="0" smtClean="0"/>
            </a:br>
            <a:r>
              <a:rPr lang="fa-IR" b="1" dirty="0" smtClean="0"/>
              <a:t>روش تکمیل اطلاعات موجود در فرم گزارش سامانه      عوارض و اشتباهات دارویی</a:t>
            </a:r>
            <a:endParaRPr lang="en-US" b="1" dirty="0"/>
          </a:p>
        </p:txBody>
      </p:sp>
    </p:spTree>
    <p:extLst>
      <p:ext uri="{BB962C8B-B14F-4D97-AF65-F5344CB8AC3E}">
        <p14:creationId xmlns:p14="http://schemas.microsoft.com/office/powerpoint/2010/main" val="1420217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6552"/>
            <a:ext cx="9997966" cy="746234"/>
          </a:xfrm>
          <a:solidFill>
            <a:srgbClr val="FFC000"/>
          </a:solidFill>
        </p:spPr>
        <p:txBody>
          <a:bodyPr/>
          <a:lstStyle/>
          <a:p>
            <a:pPr algn="ctr" rtl="1"/>
            <a:r>
              <a:rPr lang="fa-IR" dirty="0" smtClean="0">
                <a:latin typeface="AP Yekan black" panose="02000503030000020004" pitchFamily="2" charset="-78"/>
                <a:cs typeface="AP Yekan black" panose="02000503030000020004" pitchFamily="2" charset="-78"/>
              </a:rPr>
              <a:t>اطلاعات </a:t>
            </a:r>
            <a:r>
              <a:rPr lang="fa-IR" dirty="0">
                <a:latin typeface="AP Yekan black" panose="02000503030000020004" pitchFamily="2" charset="-78"/>
                <a:cs typeface="AP Yekan black" panose="02000503030000020004" pitchFamily="2" charset="-78"/>
              </a:rPr>
              <a:t>تکمیلی :</a:t>
            </a:r>
            <a:br>
              <a:rPr lang="fa-IR" dirty="0">
                <a:latin typeface="AP Yekan black" panose="02000503030000020004" pitchFamily="2" charset="-78"/>
                <a:cs typeface="AP Yekan black" panose="02000503030000020004" pitchFamily="2" charset="-78"/>
              </a:rPr>
            </a:br>
            <a:endParaRPr lang="fa-IR" dirty="0">
              <a:latin typeface="AP Yekan black" panose="02000503030000020004" pitchFamily="2" charset="-78"/>
              <a:cs typeface="AP Yekan black" panose="02000503030000020004" pitchFamily="2" charset="-78"/>
            </a:endParaRPr>
          </a:p>
        </p:txBody>
      </p:sp>
      <p:sp>
        <p:nvSpPr>
          <p:cNvPr id="3" name="Content Placeholder 2"/>
          <p:cNvSpPr>
            <a:spLocks noGrp="1"/>
          </p:cNvSpPr>
          <p:nvPr>
            <p:ph idx="1"/>
          </p:nvPr>
        </p:nvSpPr>
        <p:spPr>
          <a:xfrm>
            <a:off x="838200" y="2489201"/>
            <a:ext cx="10629900" cy="3670299"/>
          </a:xfrm>
        </p:spPr>
        <p:txBody>
          <a:bodyPr/>
          <a:lstStyle/>
          <a:p>
            <a:pPr marL="0" indent="0" algn="r" rtl="1">
              <a:lnSpc>
                <a:spcPct val="200000"/>
              </a:lnSpc>
              <a:buNone/>
            </a:pPr>
            <a:r>
              <a:rPr lang="fa-IR" u="sng" dirty="0" smtClean="0"/>
              <a:t>همه اطلاعات موجود در فرم گزارش سامانه، در بررسی کارشناسی گزارشها دارای اهمیت هستند. </a:t>
            </a:r>
            <a:r>
              <a:rPr lang="fa-IR" dirty="0" smtClean="0"/>
              <a:t>به عنوان مثال اگر دارویی با محاسبه دوز اشتباه بر اساس </a:t>
            </a:r>
            <a:r>
              <a:rPr lang="fa-IR" b="1" u="sng" dirty="0" smtClean="0"/>
              <a:t>وزن کودک </a:t>
            </a:r>
            <a:r>
              <a:rPr lang="fa-IR" dirty="0" smtClean="0"/>
              <a:t>تجویز شود به عنوان اشتباه (خطا) دارویی </a:t>
            </a:r>
            <a:r>
              <a:rPr lang="en-US" dirty="0" smtClean="0"/>
              <a:t>Medication Error</a:t>
            </a:r>
            <a:r>
              <a:rPr lang="fa-IR" dirty="0" smtClean="0"/>
              <a:t> طبقه بندی می شود. پس ثبت وزن به خصوص در رده سنی کودکان و نوزادان به منظور بررسی گزارش دارای اهمیت است.</a:t>
            </a:r>
          </a:p>
          <a:p>
            <a:pPr marL="514350" indent="-514350" algn="r" rtl="1">
              <a:lnSpc>
                <a:spcPct val="200000"/>
              </a:lnSpc>
              <a:buFont typeface="+mj-lt"/>
              <a:buAutoNum type="arabicPeriod"/>
            </a:pPr>
            <a:endParaRPr lang="fa-IR" dirty="0"/>
          </a:p>
        </p:txBody>
      </p:sp>
    </p:spTree>
    <p:extLst>
      <p:ext uri="{BB962C8B-B14F-4D97-AF65-F5344CB8AC3E}">
        <p14:creationId xmlns:p14="http://schemas.microsoft.com/office/powerpoint/2010/main" val="412870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6552"/>
            <a:ext cx="9997966" cy="746234"/>
          </a:xfrm>
          <a:solidFill>
            <a:srgbClr val="FFC000"/>
          </a:solidFill>
        </p:spPr>
        <p:txBody>
          <a:bodyPr/>
          <a:lstStyle/>
          <a:p>
            <a:pPr algn="ctr" rtl="1"/>
            <a:r>
              <a:rPr lang="fa-IR" dirty="0" smtClean="0">
                <a:latin typeface="AP Yekan black" panose="02000503030000020004" pitchFamily="2" charset="-78"/>
                <a:cs typeface="AP Yekan black" panose="02000503030000020004" pitchFamily="2" charset="-78"/>
              </a:rPr>
              <a:t>اطلاعات </a:t>
            </a:r>
            <a:r>
              <a:rPr lang="fa-IR" dirty="0">
                <a:latin typeface="AP Yekan black" panose="02000503030000020004" pitchFamily="2" charset="-78"/>
                <a:cs typeface="AP Yekan black" panose="02000503030000020004" pitchFamily="2" charset="-78"/>
              </a:rPr>
              <a:t>تکمیلی :</a:t>
            </a:r>
            <a:br>
              <a:rPr lang="fa-IR" dirty="0">
                <a:latin typeface="AP Yekan black" panose="02000503030000020004" pitchFamily="2" charset="-78"/>
                <a:cs typeface="AP Yekan black" panose="02000503030000020004" pitchFamily="2" charset="-78"/>
              </a:rPr>
            </a:br>
            <a:endParaRPr lang="fa-IR" dirty="0">
              <a:latin typeface="AP Yekan black" panose="02000503030000020004" pitchFamily="2" charset="-78"/>
              <a:cs typeface="AP Yekan black" panose="02000503030000020004" pitchFamily="2" charset="-78"/>
            </a:endParaRPr>
          </a:p>
        </p:txBody>
      </p:sp>
      <p:sp>
        <p:nvSpPr>
          <p:cNvPr id="3" name="Content Placeholder 2"/>
          <p:cNvSpPr>
            <a:spLocks noGrp="1"/>
          </p:cNvSpPr>
          <p:nvPr>
            <p:ph idx="1"/>
          </p:nvPr>
        </p:nvSpPr>
        <p:spPr>
          <a:xfrm>
            <a:off x="838200" y="2489201"/>
            <a:ext cx="10629900" cy="3670299"/>
          </a:xfrm>
        </p:spPr>
        <p:txBody>
          <a:bodyPr/>
          <a:lstStyle/>
          <a:p>
            <a:pPr marL="514350" indent="-514350" algn="r" rtl="1">
              <a:lnSpc>
                <a:spcPct val="200000"/>
              </a:lnSpc>
              <a:buFont typeface="+mj-lt"/>
              <a:buAutoNum type="arabicPeriod"/>
            </a:pPr>
            <a:r>
              <a:rPr lang="fa-IR" u="sng" dirty="0" smtClean="0"/>
              <a:t>ارسال مشخصات کامل بیمار</a:t>
            </a:r>
            <a:r>
              <a:rPr lang="fa-IR" dirty="0" smtClean="0"/>
              <a:t>: </a:t>
            </a:r>
            <a:r>
              <a:rPr lang="fa-IR" dirty="0" smtClean="0">
                <a:solidFill>
                  <a:srgbClr val="FF0000"/>
                </a:solidFill>
              </a:rPr>
              <a:t>وزن بیمار، سن بیمار، شماره تلفن بیمار</a:t>
            </a:r>
          </a:p>
          <a:p>
            <a:pPr algn="r" rtl="1">
              <a:lnSpc>
                <a:spcPct val="200000"/>
              </a:lnSpc>
              <a:buFont typeface="Wingdings" panose="05000000000000000000" pitchFamily="2" charset="2"/>
              <a:buChar char="Ø"/>
            </a:pPr>
            <a:r>
              <a:rPr lang="fa-IR" dirty="0" smtClean="0"/>
              <a:t> به منظور تحلیل کارشناسی گزارشها، نیاز به بررسی سن و وزن بیمار وجود دارد.</a:t>
            </a:r>
          </a:p>
          <a:p>
            <a:pPr algn="r" rtl="1">
              <a:lnSpc>
                <a:spcPct val="200000"/>
              </a:lnSpc>
              <a:buFont typeface="Wingdings" panose="05000000000000000000" pitchFamily="2" charset="2"/>
              <a:buChar char="Ø"/>
            </a:pPr>
            <a:r>
              <a:rPr lang="fa-IR" dirty="0" smtClean="0"/>
              <a:t> علت نیاز به شماره تماس بیمار: برخی اطلاعات گزارش باید از بیمار یا همراه بیمار پیگیری شود. </a:t>
            </a:r>
          </a:p>
          <a:p>
            <a:pPr marL="514350" indent="-514350" algn="r" rtl="1">
              <a:lnSpc>
                <a:spcPct val="200000"/>
              </a:lnSpc>
              <a:buFont typeface="+mj-lt"/>
              <a:buAutoNum type="arabicPeriod"/>
            </a:pPr>
            <a:endParaRPr lang="fa-IR" dirty="0"/>
          </a:p>
        </p:txBody>
      </p:sp>
    </p:spTree>
    <p:extLst>
      <p:ext uri="{BB962C8B-B14F-4D97-AF65-F5344CB8AC3E}">
        <p14:creationId xmlns:p14="http://schemas.microsoft.com/office/powerpoint/2010/main" val="225011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555" y="1473200"/>
            <a:ext cx="10385535" cy="779079"/>
          </a:xfrm>
          <a:solidFill>
            <a:srgbClr val="FFFF00"/>
          </a:solidFill>
        </p:spPr>
        <p:txBody>
          <a:bodyPr>
            <a:normAutofit/>
          </a:bodyPr>
          <a:lstStyle/>
          <a:p>
            <a:pPr algn="r" rtl="1"/>
            <a:r>
              <a:rPr lang="fa-IR" sz="4000" b="1" dirty="0" smtClean="0"/>
              <a:t> درخواست اطلاعات تکمیلی گزارشهای عوارض دارویی</a:t>
            </a:r>
            <a:r>
              <a:rPr lang="fa-IR" b="1" dirty="0" smtClean="0"/>
              <a:t>:</a:t>
            </a:r>
            <a:endParaRPr lang="en-US" b="1" dirty="0"/>
          </a:p>
        </p:txBody>
      </p:sp>
      <p:sp>
        <p:nvSpPr>
          <p:cNvPr id="3" name="Content Placeholder 2"/>
          <p:cNvSpPr>
            <a:spLocks noGrp="1"/>
          </p:cNvSpPr>
          <p:nvPr>
            <p:ph idx="1"/>
          </p:nvPr>
        </p:nvSpPr>
        <p:spPr>
          <a:xfrm>
            <a:off x="708572" y="2413000"/>
            <a:ext cx="10911928" cy="3797300"/>
          </a:xfrm>
        </p:spPr>
        <p:txBody>
          <a:bodyPr/>
          <a:lstStyle/>
          <a:p>
            <a:pPr lvl="0" algn="r" rtl="1"/>
            <a:r>
              <a:rPr lang="fa-IR" sz="3600" b="1" u="sng" dirty="0" smtClean="0">
                <a:cs typeface="B Nazanin" panose="00000400000000000000" pitchFamily="2" charset="-78"/>
              </a:rPr>
              <a:t>اطلاعات مربوط به سوابق بیمار</a:t>
            </a:r>
            <a:r>
              <a:rPr lang="fa-IR" b="1" dirty="0" smtClean="0">
                <a:cs typeface="B Nazanin" panose="00000400000000000000" pitchFamily="2" charset="-78"/>
              </a:rPr>
              <a:t>:</a:t>
            </a:r>
          </a:p>
          <a:p>
            <a:pPr lvl="0" algn="r" rtl="1">
              <a:lnSpc>
                <a:spcPct val="150000"/>
              </a:lnSpc>
            </a:pPr>
            <a:r>
              <a:rPr lang="fa-IR" dirty="0">
                <a:cs typeface="B Nazanin" panose="00000400000000000000" pitchFamily="2" charset="-78"/>
              </a:rPr>
              <a:t> </a:t>
            </a:r>
            <a:r>
              <a:rPr lang="fa-IR" b="1" dirty="0">
                <a:solidFill>
                  <a:srgbClr val="FF0000"/>
                </a:solidFill>
                <a:cs typeface="B Nazanin" panose="00000400000000000000" pitchFamily="2" charset="-78"/>
              </a:rPr>
              <a:t>سوابق </a:t>
            </a:r>
            <a:r>
              <a:rPr lang="fa-IR" b="1" dirty="0" smtClean="0">
                <a:solidFill>
                  <a:srgbClr val="FF0000"/>
                </a:solidFill>
                <a:cs typeface="B Nazanin" panose="00000400000000000000" pitchFamily="2" charset="-78"/>
              </a:rPr>
              <a:t>عارضه دارویی در گذشته </a:t>
            </a:r>
            <a:r>
              <a:rPr lang="fa-IR" dirty="0" smtClean="0">
                <a:cs typeface="B Nazanin" panose="00000400000000000000" pitchFamily="2" charset="-78"/>
              </a:rPr>
              <a:t>مانند سوابق حساسیتی </a:t>
            </a:r>
            <a:r>
              <a:rPr lang="fa-IR" dirty="0">
                <a:cs typeface="B Nazanin" panose="00000400000000000000" pitchFamily="2" charset="-78"/>
              </a:rPr>
              <a:t>ازجمله حساسیت دارویی و </a:t>
            </a:r>
            <a:r>
              <a:rPr lang="fa-IR" dirty="0" smtClean="0">
                <a:cs typeface="B Nazanin" panose="00000400000000000000" pitchFamily="2" charset="-78"/>
              </a:rPr>
              <a:t>نام داروها و نوع سابقه عارضه دارویی در بیماربا ذکر نام داروها </a:t>
            </a:r>
          </a:p>
          <a:p>
            <a:pPr lvl="0" algn="r" rtl="1">
              <a:lnSpc>
                <a:spcPct val="150000"/>
              </a:lnSpc>
            </a:pPr>
            <a:r>
              <a:rPr lang="fa-IR" b="1" dirty="0" smtClean="0">
                <a:cs typeface="B Nazanin" panose="00000400000000000000" pitchFamily="2" charset="-78"/>
              </a:rPr>
              <a:t>بیماری زمینه ای بیمار </a:t>
            </a:r>
          </a:p>
          <a:p>
            <a:pPr lvl="0" algn="r" rtl="1">
              <a:lnSpc>
                <a:spcPct val="150000"/>
              </a:lnSpc>
            </a:pPr>
            <a:r>
              <a:rPr lang="fa-IR" b="1" dirty="0" smtClean="0">
                <a:cs typeface="B Nazanin" panose="00000400000000000000" pitchFamily="2" charset="-78"/>
              </a:rPr>
              <a:t>سوابق آلرژی، بیماری ارثی، اعتیاد، سایربیماریهای زمینه ای با ذکر توضیحات</a:t>
            </a:r>
            <a:endParaRPr lang="en-US" b="1" dirty="0">
              <a:cs typeface="B Nazanin" panose="00000400000000000000" pitchFamily="2" charset="-78"/>
            </a:endParaRPr>
          </a:p>
        </p:txBody>
      </p:sp>
    </p:spTree>
    <p:extLst>
      <p:ext uri="{BB962C8B-B14F-4D97-AF65-F5344CB8AC3E}">
        <p14:creationId xmlns:p14="http://schemas.microsoft.com/office/powerpoint/2010/main" val="2012926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555" y="1371601"/>
            <a:ext cx="10700845" cy="723900"/>
          </a:xfrm>
          <a:solidFill>
            <a:srgbClr val="FFFF00"/>
          </a:solidFill>
        </p:spPr>
        <p:txBody>
          <a:bodyPr>
            <a:normAutofit/>
          </a:bodyPr>
          <a:lstStyle/>
          <a:p>
            <a:pPr algn="r" rtl="1"/>
            <a:r>
              <a:rPr lang="fa-IR" sz="4000" b="1" dirty="0" smtClean="0"/>
              <a:t> درخواست اطلاعات تکمیلی گزارشهای عوارض دارویی</a:t>
            </a:r>
            <a:r>
              <a:rPr lang="fa-IR" b="1" dirty="0" smtClean="0"/>
              <a:t>:</a:t>
            </a:r>
            <a:endParaRPr lang="en-US" b="1" dirty="0"/>
          </a:p>
        </p:txBody>
      </p:sp>
      <p:sp>
        <p:nvSpPr>
          <p:cNvPr id="3" name="Content Placeholder 2"/>
          <p:cNvSpPr>
            <a:spLocks noGrp="1"/>
          </p:cNvSpPr>
          <p:nvPr>
            <p:ph idx="1"/>
          </p:nvPr>
        </p:nvSpPr>
        <p:spPr>
          <a:xfrm>
            <a:off x="708572" y="2095501"/>
            <a:ext cx="10988128" cy="4317999"/>
          </a:xfrm>
        </p:spPr>
        <p:txBody>
          <a:bodyPr/>
          <a:lstStyle/>
          <a:p>
            <a:pPr lvl="0" algn="r" rtl="1"/>
            <a:r>
              <a:rPr lang="fa-IR" b="1" u="sng" dirty="0" smtClean="0"/>
              <a:t>اطلاعات مربوط به داروهای مشکوک به ایجاد عارضه و سایر داروهای مورد مصرف بیمار در زمان ایجاد عارضه</a:t>
            </a:r>
            <a:r>
              <a:rPr lang="fa-IR" dirty="0" smtClean="0"/>
              <a:t>:</a:t>
            </a:r>
          </a:p>
          <a:p>
            <a:pPr lvl="0" algn="r" rtl="1"/>
            <a:r>
              <a:rPr lang="fa-IR" dirty="0" smtClean="0"/>
              <a:t> دوز داروهای مصرف شده </a:t>
            </a:r>
            <a:r>
              <a:rPr lang="fa-IR" dirty="0"/>
              <a:t>در بیمار </a:t>
            </a:r>
            <a:r>
              <a:rPr lang="fa-IR" dirty="0" smtClean="0"/>
              <a:t>چه </a:t>
            </a:r>
            <a:r>
              <a:rPr lang="fa-IR" dirty="0"/>
              <a:t>مقدار بوده </a:t>
            </a:r>
            <a:r>
              <a:rPr lang="fa-IR" dirty="0" smtClean="0"/>
              <a:t>است؟</a:t>
            </a:r>
          </a:p>
          <a:p>
            <a:pPr lvl="0" algn="r" rtl="1"/>
            <a:r>
              <a:rPr lang="fa-IR" dirty="0"/>
              <a:t>راه مصرف </a:t>
            </a:r>
            <a:r>
              <a:rPr lang="fa-IR" dirty="0" smtClean="0"/>
              <a:t>داروها چه </a:t>
            </a:r>
            <a:r>
              <a:rPr lang="fa-IR" dirty="0"/>
              <a:t>بوده است</a:t>
            </a:r>
            <a:r>
              <a:rPr lang="fa-IR" dirty="0" smtClean="0"/>
              <a:t>؟ (درخصوص داروهای تزریقی راه مصرف دقیق ذکر شود(به عنوان مثال در صورت انفوزیون داروی ونکومایسین داخل سرم ازبه کار بردن واژه مصرف وریدی به جای انفوزیون وریدی خودداری شود)</a:t>
            </a:r>
          </a:p>
          <a:p>
            <a:pPr lvl="0" algn="r" rtl="1"/>
            <a:r>
              <a:rPr lang="fa-IR" dirty="0" smtClean="0"/>
              <a:t>مورد مصرف یا علت تجویز (اندیکاسیون) داروها در بیمارچه بوده است؟</a:t>
            </a:r>
          </a:p>
          <a:p>
            <a:pPr algn="r" rtl="1"/>
            <a:r>
              <a:rPr lang="fa-IR" dirty="0" smtClean="0"/>
              <a:t>تاریخ شروع و پایان مصرف داروها در </a:t>
            </a:r>
            <a:r>
              <a:rPr lang="fa-IR" dirty="0" smtClean="0"/>
              <a:t>بیماردر صورت امکان </a:t>
            </a:r>
            <a:r>
              <a:rPr lang="fa-IR" dirty="0" smtClean="0"/>
              <a:t>با ذکر ساعت دقیق.</a:t>
            </a:r>
            <a:endParaRPr lang="en-US" dirty="0"/>
          </a:p>
        </p:txBody>
      </p:sp>
    </p:spTree>
    <p:extLst>
      <p:ext uri="{BB962C8B-B14F-4D97-AF65-F5344CB8AC3E}">
        <p14:creationId xmlns:p14="http://schemas.microsoft.com/office/powerpoint/2010/main" val="3907480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555" y="1473200"/>
            <a:ext cx="10385535" cy="779079"/>
          </a:xfrm>
          <a:solidFill>
            <a:srgbClr val="FFFF00"/>
          </a:solidFill>
        </p:spPr>
        <p:txBody>
          <a:bodyPr>
            <a:normAutofit/>
          </a:bodyPr>
          <a:lstStyle/>
          <a:p>
            <a:pPr algn="r" rtl="1"/>
            <a:r>
              <a:rPr lang="fa-IR" sz="4000" b="1" dirty="0" smtClean="0"/>
              <a:t> درخواست اطلاعات تکمیلی گزارشهای عوارض دارویی</a:t>
            </a:r>
            <a:r>
              <a:rPr lang="fa-IR" b="1" dirty="0" smtClean="0"/>
              <a:t>:</a:t>
            </a:r>
            <a:endParaRPr lang="en-US" b="1" dirty="0"/>
          </a:p>
        </p:txBody>
      </p:sp>
      <p:sp>
        <p:nvSpPr>
          <p:cNvPr id="3" name="Content Placeholder 2"/>
          <p:cNvSpPr>
            <a:spLocks noGrp="1"/>
          </p:cNvSpPr>
          <p:nvPr>
            <p:ph idx="1"/>
          </p:nvPr>
        </p:nvSpPr>
        <p:spPr>
          <a:xfrm>
            <a:off x="708572" y="2362200"/>
            <a:ext cx="11013528" cy="3797300"/>
          </a:xfrm>
        </p:spPr>
        <p:txBody>
          <a:bodyPr/>
          <a:lstStyle/>
          <a:p>
            <a:pPr lvl="0" algn="r" rtl="1"/>
            <a:r>
              <a:rPr lang="fa-IR" b="1" u="sng" dirty="0" smtClean="0"/>
              <a:t>اطلاعات مربوط به نوع عارضه دارویی </a:t>
            </a:r>
            <a:r>
              <a:rPr lang="fa-IR" dirty="0" smtClean="0"/>
              <a:t>:</a:t>
            </a:r>
          </a:p>
          <a:p>
            <a:pPr lvl="0" algn="justLow" rtl="1"/>
            <a:r>
              <a:rPr lang="fa-IR" dirty="0" smtClean="0"/>
              <a:t>ثبت  نوع عوارض دارویی با جزییات کامل و دقیق به عنوان مثال: به جای استفاده از واژه عارضه آلرژی و حساسیت دارویی، جزییات عارضه شامل راش، تنگی نفس و.. به طور جداگانه ثبت شود.</a:t>
            </a:r>
          </a:p>
          <a:p>
            <a:pPr lvl="0" algn="justLow" rtl="1"/>
            <a:r>
              <a:rPr lang="fa-IR" dirty="0" smtClean="0"/>
              <a:t>زمان دقیق شروع عارضه دارویی با ذکر تاریخ و ساعت </a:t>
            </a:r>
          </a:p>
          <a:p>
            <a:pPr lvl="0" algn="justLow" rtl="1"/>
            <a:r>
              <a:rPr lang="fa-IR" dirty="0" smtClean="0"/>
              <a:t>عارضه چه مدت ادامه یافته است؟</a:t>
            </a:r>
          </a:p>
          <a:p>
            <a:pPr lvl="0" algn="justLow" rtl="1"/>
            <a:r>
              <a:rPr lang="fa-IR" dirty="0" smtClean="0"/>
              <a:t>سرانجام عارضه دارویی، اقدامات درمانی انجام شده، یافته های پاراکلینیک مرتبط با عارضه</a:t>
            </a:r>
          </a:p>
        </p:txBody>
      </p:sp>
    </p:spTree>
    <p:extLst>
      <p:ext uri="{BB962C8B-B14F-4D97-AF65-F5344CB8AC3E}">
        <p14:creationId xmlns:p14="http://schemas.microsoft.com/office/powerpoint/2010/main" val="1975813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555" y="1473200"/>
            <a:ext cx="10385535" cy="779079"/>
          </a:xfrm>
          <a:solidFill>
            <a:srgbClr val="FFFF00"/>
          </a:solidFill>
        </p:spPr>
        <p:txBody>
          <a:bodyPr>
            <a:normAutofit/>
          </a:bodyPr>
          <a:lstStyle/>
          <a:p>
            <a:pPr algn="r" rtl="1"/>
            <a:r>
              <a:rPr lang="fa-IR" sz="4000" b="1" dirty="0" smtClean="0"/>
              <a:t> درخواست اطلاعات تکمیلی گزارشهای عوارض دارویی</a:t>
            </a:r>
            <a:r>
              <a:rPr lang="fa-IR" b="1" dirty="0" smtClean="0"/>
              <a:t>:</a:t>
            </a:r>
            <a:endParaRPr lang="en-US" b="1" dirty="0"/>
          </a:p>
        </p:txBody>
      </p:sp>
      <p:sp>
        <p:nvSpPr>
          <p:cNvPr id="3" name="Content Placeholder 2"/>
          <p:cNvSpPr>
            <a:spLocks noGrp="1"/>
          </p:cNvSpPr>
          <p:nvPr>
            <p:ph idx="1"/>
          </p:nvPr>
        </p:nvSpPr>
        <p:spPr>
          <a:xfrm>
            <a:off x="795062" y="2438400"/>
            <a:ext cx="10685738" cy="3848100"/>
          </a:xfrm>
        </p:spPr>
        <p:txBody>
          <a:bodyPr/>
          <a:lstStyle/>
          <a:p>
            <a:pPr lvl="0" algn="r" rtl="1"/>
            <a:r>
              <a:rPr lang="fa-IR" b="1" u="sng" dirty="0" smtClean="0"/>
              <a:t>اطلاعات مربوط به نوع عارضه دارویی </a:t>
            </a:r>
            <a:r>
              <a:rPr lang="fa-IR" dirty="0" smtClean="0"/>
              <a:t>:</a:t>
            </a:r>
          </a:p>
          <a:p>
            <a:pPr lvl="0" algn="r" rtl="1"/>
            <a:r>
              <a:rPr lang="fa-IR" dirty="0" smtClean="0"/>
              <a:t>آیا عارضه مشاهده شده بعد از قطع مصرف دارو کاهش یافته است؟ آیا بعد از تکرار مصرف دارو، عارضه مجددا ظاهر شده است؟</a:t>
            </a:r>
          </a:p>
          <a:p>
            <a:pPr algn="r" rtl="1"/>
            <a:r>
              <a:rPr lang="fa-IR" dirty="0" smtClean="0"/>
              <a:t>پاسخ دو پرسش فوق (</a:t>
            </a:r>
            <a:r>
              <a:rPr lang="fa-IR" dirty="0"/>
              <a:t>به منظور تعیین ارتباط علیتی عارضه دارویی با مصرف دارو) </a:t>
            </a:r>
          </a:p>
          <a:p>
            <a:pPr marL="0" lvl="0" indent="0" algn="r" rtl="1">
              <a:buNone/>
            </a:pPr>
            <a:r>
              <a:rPr lang="fa-IR" dirty="0" smtClean="0"/>
              <a:t>دارای اهمیت می باشند.</a:t>
            </a:r>
          </a:p>
          <a:p>
            <a:pPr lvl="0" algn="r" rtl="1"/>
            <a:r>
              <a:rPr lang="fa-IR" dirty="0" smtClean="0"/>
              <a:t>آیا عارضه دارویی منجر به بستری شدن بیمار گردیده است؟</a:t>
            </a:r>
          </a:p>
          <a:p>
            <a:pPr lvl="0" algn="r" rtl="1"/>
            <a:r>
              <a:rPr lang="fa-IR" dirty="0" smtClean="0"/>
              <a:t>اقدامات درمانی انجام شده به منظور درمان عارضه دارویی چه بوده است؟</a:t>
            </a:r>
          </a:p>
          <a:p>
            <a:pPr lvl="0" algn="r" rtl="1"/>
            <a:endParaRPr lang="fa-IR" dirty="0" smtClean="0"/>
          </a:p>
        </p:txBody>
      </p:sp>
    </p:spTree>
    <p:extLst>
      <p:ext uri="{BB962C8B-B14F-4D97-AF65-F5344CB8AC3E}">
        <p14:creationId xmlns:p14="http://schemas.microsoft.com/office/powerpoint/2010/main" val="3358393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2047876"/>
            <a:ext cx="10591800" cy="4302124"/>
          </a:xfrm>
        </p:spPr>
        <p:txBody>
          <a:bodyPr/>
          <a:lstStyle/>
          <a:p>
            <a:pPr algn="r" rtl="1">
              <a:lnSpc>
                <a:spcPct val="150000"/>
              </a:lnSpc>
            </a:pPr>
            <a:r>
              <a:rPr lang="fa-IR" b="1" u="sng" dirty="0" smtClean="0">
                <a:solidFill>
                  <a:srgbClr val="FF0000"/>
                </a:solidFill>
              </a:rPr>
              <a:t>اطلاعات گزارشگر</a:t>
            </a:r>
          </a:p>
          <a:p>
            <a:pPr algn="r" rtl="1">
              <a:lnSpc>
                <a:spcPct val="150000"/>
              </a:lnSpc>
            </a:pPr>
            <a:r>
              <a:rPr lang="fa-IR" b="1" dirty="0" smtClean="0"/>
              <a:t>نام و نام خانوادگی و شماره </a:t>
            </a:r>
            <a:r>
              <a:rPr lang="fa-IR" b="1" dirty="0"/>
              <a:t>تلفن همراه گزارشگر </a:t>
            </a:r>
            <a:r>
              <a:rPr lang="fa-IR" b="1" dirty="0" smtClean="0"/>
              <a:t>اصلی مطلع از وضعیت بیمار</a:t>
            </a:r>
          </a:p>
          <a:p>
            <a:pPr algn="r" rtl="1">
              <a:lnSpc>
                <a:spcPct val="150000"/>
              </a:lnSpc>
            </a:pPr>
            <a:r>
              <a:rPr lang="fa-IR" b="1" dirty="0" smtClean="0"/>
              <a:t>مشخصات و شماره تلفن همراه سایرافراد مطلع از وضعیت بیمار: </a:t>
            </a:r>
            <a:r>
              <a:rPr lang="fa-IR" b="1" dirty="0" smtClean="0">
                <a:solidFill>
                  <a:srgbClr val="FF0000"/>
                </a:solidFill>
              </a:rPr>
              <a:t>پزشک، داروساز، پرستار</a:t>
            </a:r>
          </a:p>
          <a:p>
            <a:pPr algn="r" rtl="1">
              <a:lnSpc>
                <a:spcPct val="150000"/>
              </a:lnSpc>
            </a:pPr>
            <a:r>
              <a:rPr lang="fa-IR" b="1" dirty="0" smtClean="0"/>
              <a:t>نام و شماره تماس بیمارستان و مرکز درمانی که بیمار در هنگام عارضه بستری شده </a:t>
            </a:r>
            <a:r>
              <a:rPr lang="fa-IR" b="1" dirty="0" smtClean="0">
                <a:solidFill>
                  <a:srgbClr val="FF0000"/>
                </a:solidFill>
              </a:rPr>
              <a:t>است.</a:t>
            </a:r>
            <a:endParaRPr lang="en-US" b="1" dirty="0">
              <a:solidFill>
                <a:srgbClr val="FF0000"/>
              </a:solidFill>
            </a:endParaRPr>
          </a:p>
        </p:txBody>
      </p:sp>
      <p:sp>
        <p:nvSpPr>
          <p:cNvPr id="4" name="Title 1"/>
          <p:cNvSpPr>
            <a:spLocks noGrp="1"/>
          </p:cNvSpPr>
          <p:nvPr>
            <p:ph type="title"/>
          </p:nvPr>
        </p:nvSpPr>
        <p:spPr>
          <a:xfrm>
            <a:off x="914400" y="1439041"/>
            <a:ext cx="10515600" cy="710434"/>
          </a:xfrm>
          <a:solidFill>
            <a:srgbClr val="FFC000"/>
          </a:solidFill>
        </p:spPr>
        <p:txBody>
          <a:bodyPr/>
          <a:lstStyle/>
          <a:p>
            <a:pPr algn="ctr" rtl="1"/>
            <a:r>
              <a:rPr lang="fa-IR" dirty="0" smtClean="0">
                <a:latin typeface="AP Yekan black" panose="02000503030000020004" pitchFamily="2" charset="-78"/>
                <a:cs typeface="AP Yekan black" panose="02000503030000020004" pitchFamily="2" charset="-78"/>
              </a:rPr>
              <a:t>اطلاعات تکمیلی گزارشها</a:t>
            </a:r>
            <a:endParaRPr lang="fa-IR" dirty="0">
              <a:latin typeface="AP Yekan black" panose="02000503030000020004" pitchFamily="2" charset="-78"/>
              <a:cs typeface="AP Yekan black" panose="02000503030000020004" pitchFamily="2" charset="-78"/>
            </a:endParaRPr>
          </a:p>
        </p:txBody>
      </p:sp>
      <p:sp>
        <p:nvSpPr>
          <p:cNvPr id="5" name="Title 1"/>
          <p:cNvSpPr txBox="1">
            <a:spLocks/>
          </p:cNvSpPr>
          <p:nvPr/>
        </p:nvSpPr>
        <p:spPr>
          <a:xfrm>
            <a:off x="914401" y="1404718"/>
            <a:ext cx="10515600" cy="744757"/>
          </a:xfrm>
          <a:prstGeom prst="rect">
            <a:avLst/>
          </a:prstGeom>
          <a:solidFill>
            <a:srgbClr val="FFFF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000" b="1" dirty="0" smtClean="0"/>
              <a:t> درخواست اطلاعات تکمیلی گزارشهای عوارض دارویی</a:t>
            </a:r>
            <a:r>
              <a:rPr lang="fa-IR" b="1" dirty="0" smtClean="0"/>
              <a:t>:</a:t>
            </a:r>
            <a:endParaRPr lang="en-US" b="1" dirty="0"/>
          </a:p>
        </p:txBody>
      </p:sp>
    </p:spTree>
    <p:extLst>
      <p:ext uri="{BB962C8B-B14F-4D97-AF65-F5344CB8AC3E}">
        <p14:creationId xmlns:p14="http://schemas.microsoft.com/office/powerpoint/2010/main" val="4048838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727200"/>
            <a:ext cx="10744200" cy="4648200"/>
          </a:xfrm>
          <a:solidFill>
            <a:srgbClr val="FFFF00"/>
          </a:solidFill>
        </p:spPr>
        <p:txBody>
          <a:bodyPr/>
          <a:lstStyle/>
          <a:p>
            <a:pPr algn="ctr" rtl="1">
              <a:lnSpc>
                <a:spcPct val="150000"/>
              </a:lnSpc>
            </a:pPr>
            <a:r>
              <a:rPr lang="fa-IR" dirty="0" smtClean="0"/>
              <a:t> </a:t>
            </a:r>
            <a:r>
              <a:rPr lang="fa-IR" b="1" dirty="0" smtClean="0"/>
              <a:t>بخش دوم</a:t>
            </a:r>
            <a:br>
              <a:rPr lang="fa-IR" b="1" dirty="0" smtClean="0"/>
            </a:br>
            <a:r>
              <a:rPr lang="fa-IR" dirty="0" smtClean="0"/>
              <a:t>  تکمیل اطلاعات موجود در فرم مخصوص با عنوان فرم درخواست اطلاعات تکمیلی گزارش عوارض </a:t>
            </a:r>
            <a:r>
              <a:rPr lang="fa-IR" dirty="0" smtClean="0">
                <a:solidFill>
                  <a:srgbClr val="FF0000"/>
                </a:solidFill>
              </a:rPr>
              <a:t>جدی تهدیدکننده حیات یا منجر به مرگ</a:t>
            </a:r>
            <a:endParaRPr lang="en-US" dirty="0">
              <a:solidFill>
                <a:srgbClr val="FF0000"/>
              </a:solidFill>
            </a:endParaRPr>
          </a:p>
        </p:txBody>
      </p:sp>
    </p:spTree>
    <p:extLst>
      <p:ext uri="{BB962C8B-B14F-4D97-AF65-F5344CB8AC3E}">
        <p14:creationId xmlns:p14="http://schemas.microsoft.com/office/powerpoint/2010/main" val="2516894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359" y="1471448"/>
            <a:ext cx="10481441" cy="4705515"/>
          </a:xfrm>
          <a:solidFill>
            <a:srgbClr val="FFFF00"/>
          </a:solidFill>
        </p:spPr>
        <p:txBody>
          <a:bodyPr/>
          <a:lstStyle/>
          <a:p>
            <a:pPr marL="0" indent="0" algn="ctr" rtl="1">
              <a:buNone/>
            </a:pPr>
            <a:endParaRPr lang="fa-IR" sz="4800" dirty="0" smtClean="0">
              <a:latin typeface="Symbol" panose="05050102010706020507" pitchFamily="18" charset="2"/>
            </a:endParaRPr>
          </a:p>
          <a:p>
            <a:pPr marL="0" indent="0" algn="ctr" rtl="1">
              <a:lnSpc>
                <a:spcPct val="150000"/>
              </a:lnSpc>
              <a:buNone/>
            </a:pPr>
            <a:r>
              <a:rPr lang="fa-IR" sz="4800" b="1" dirty="0" smtClean="0">
                <a:latin typeface="Symbol" panose="05050102010706020507" pitchFamily="18" charset="2"/>
                <a:cs typeface="B Nazanin" panose="00000400000000000000" pitchFamily="2" charset="-78"/>
              </a:rPr>
              <a:t>آموزش نحوه تکمیل گزارشهای عوارض و اشتباهات دارویی در سامانه توسط نمایندگان معاونتهای غذا و دارو</a:t>
            </a:r>
          </a:p>
          <a:p>
            <a:pPr marL="0" indent="0" algn="ctr" rtl="1">
              <a:buNone/>
            </a:pPr>
            <a:r>
              <a:rPr lang="fa-IR" sz="4800" b="1" dirty="0" smtClean="0">
                <a:latin typeface="Aparajita" panose="020B0604020202020204" pitchFamily="34" charset="0"/>
                <a:cs typeface="B Nazanin" panose="00000400000000000000" pitchFamily="2" charset="-78"/>
              </a:rPr>
              <a:t>  مردادماه1402</a:t>
            </a:r>
            <a:endParaRPr lang="en-US" sz="4800" b="1" dirty="0">
              <a:latin typeface="Aparajita"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9578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273300"/>
            <a:ext cx="10985500" cy="4279900"/>
          </a:xfrm>
          <a:noFill/>
        </p:spPr>
        <p:txBody>
          <a:bodyPr/>
          <a:lstStyle/>
          <a:p>
            <a:pPr algn="justLow" rtl="1">
              <a:lnSpc>
                <a:spcPct val="100000"/>
              </a:lnSpc>
            </a:pPr>
            <a:r>
              <a:rPr lang="fa-IR" sz="3200" dirty="0" smtClean="0">
                <a:cs typeface="B Nazanin" panose="00000400000000000000" pitchFamily="2" charset="-78"/>
              </a:rPr>
              <a:t>علاوه بر تکمیل اطلاعات موجود در فرم گزارش در سامانه، اطلاعات اضافه تر </a:t>
            </a:r>
            <a:r>
              <a:rPr lang="fa-IR" sz="3200" b="1" dirty="0" smtClean="0">
                <a:cs typeface="B Nazanin" panose="00000400000000000000" pitchFamily="2" charset="-78"/>
              </a:rPr>
              <a:t>در</a:t>
            </a:r>
            <a:r>
              <a:rPr lang="fa-IR" sz="3200" b="1" u="sng" dirty="0" smtClean="0">
                <a:cs typeface="B Nazanin" panose="00000400000000000000" pitchFamily="2" charset="-78"/>
              </a:rPr>
              <a:t>فرم درخواست اطلاعات تکمیلی </a:t>
            </a:r>
            <a:r>
              <a:rPr lang="fa-IR" sz="3200" dirty="0" smtClean="0">
                <a:cs typeface="B Nazanin" panose="00000400000000000000" pitchFamily="2" charset="-78"/>
              </a:rPr>
              <a:t>گزارش عوارض </a:t>
            </a:r>
            <a:r>
              <a:rPr lang="fa-IR" sz="3200" dirty="0" smtClean="0">
                <a:solidFill>
                  <a:srgbClr val="FF0000"/>
                </a:solidFill>
                <a:cs typeface="B Nazanin" panose="00000400000000000000" pitchFamily="2" charset="-78"/>
              </a:rPr>
              <a:t>جدی تهدیدکننده حیات یا منجر به مرگ </a:t>
            </a:r>
            <a:r>
              <a:rPr lang="fa-IR" sz="3200" dirty="0" smtClean="0">
                <a:cs typeface="B Nazanin" panose="00000400000000000000" pitchFamily="2" charset="-78"/>
              </a:rPr>
              <a:t>باید با مکاتبه معاونت با رییس بیمارستان یا مرکز درمانی محل وقوع عارضه درخواست شود. همچنین رونوشت مکاتبات فوق به دفتر نظارت و پایش مصرف فراورده های سلامت ارسال شود</a:t>
            </a:r>
            <a:r>
              <a:rPr lang="fa-IR" sz="3600" dirty="0" smtClean="0">
                <a:cs typeface="B Nazanin" panose="00000400000000000000" pitchFamily="2" charset="-78"/>
              </a:rPr>
              <a:t>. </a:t>
            </a:r>
            <a:r>
              <a:rPr lang="fa-IR" sz="3600" dirty="0" smtClean="0">
                <a:solidFill>
                  <a:srgbClr val="FF0000"/>
                </a:solidFill>
                <a:cs typeface="B Nazanin" panose="00000400000000000000" pitchFamily="2" charset="-78"/>
              </a:rPr>
              <a:t>پاسخ مکاتبات تا ارسال پاسخ مرکز درمانی توسط کارشناس معاونت پیگیری شود.</a:t>
            </a:r>
            <a:endParaRPr lang="en-US" sz="3600" dirty="0">
              <a:solidFill>
                <a:srgbClr val="FF0000"/>
              </a:solidFill>
              <a:cs typeface="B Nazanin" panose="00000400000000000000" pitchFamily="2" charset="-78"/>
            </a:endParaRPr>
          </a:p>
        </p:txBody>
      </p:sp>
      <p:sp>
        <p:nvSpPr>
          <p:cNvPr id="3" name="Title 1"/>
          <p:cNvSpPr txBox="1">
            <a:spLocks/>
          </p:cNvSpPr>
          <p:nvPr/>
        </p:nvSpPr>
        <p:spPr>
          <a:xfrm>
            <a:off x="584200" y="1308100"/>
            <a:ext cx="11087100" cy="965200"/>
          </a:xfrm>
          <a:prstGeom prst="rect">
            <a:avLst/>
          </a:prstGeom>
          <a:solidFill>
            <a:srgbClr val="FFFF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000" b="1" dirty="0" smtClean="0"/>
              <a:t>تکمیل فرم درخواست اطلاعات تکمیلی گزارشهای عوارض دارویی</a:t>
            </a:r>
            <a:endParaRPr lang="en-US" b="1" dirty="0"/>
          </a:p>
        </p:txBody>
      </p:sp>
    </p:spTree>
    <p:extLst>
      <p:ext uri="{BB962C8B-B14F-4D97-AF65-F5344CB8AC3E}">
        <p14:creationId xmlns:p14="http://schemas.microsoft.com/office/powerpoint/2010/main" val="2954404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727200"/>
            <a:ext cx="11125200" cy="812800"/>
          </a:xfrm>
          <a:solidFill>
            <a:srgbClr val="FFFF00"/>
          </a:solidFill>
        </p:spPr>
        <p:txBody>
          <a:bodyPr>
            <a:normAutofit/>
          </a:bodyPr>
          <a:lstStyle/>
          <a:p>
            <a:pPr algn="ctr" rtl="1"/>
            <a:r>
              <a:rPr lang="fa-IR" sz="4000" b="1" dirty="0" smtClean="0"/>
              <a:t>درخواست اطلاعات تکمیلی گزارشهای عوارض دارویی </a:t>
            </a:r>
            <a:r>
              <a:rPr lang="fa-IR" b="1" dirty="0" smtClean="0"/>
              <a:t>:</a:t>
            </a:r>
            <a:endParaRPr lang="en-US" b="1" dirty="0"/>
          </a:p>
        </p:txBody>
      </p:sp>
      <p:sp>
        <p:nvSpPr>
          <p:cNvPr id="3" name="Content Placeholder 2"/>
          <p:cNvSpPr>
            <a:spLocks noGrp="1"/>
          </p:cNvSpPr>
          <p:nvPr>
            <p:ph idx="1"/>
          </p:nvPr>
        </p:nvSpPr>
        <p:spPr>
          <a:xfrm>
            <a:off x="812799" y="2692400"/>
            <a:ext cx="10909301" cy="3378200"/>
          </a:xfrm>
        </p:spPr>
        <p:txBody>
          <a:bodyPr/>
          <a:lstStyle/>
          <a:p>
            <a:pPr lvl="0" algn="justLow" rtl="1"/>
            <a:r>
              <a:rPr lang="fa-IR" b="1" u="sng" dirty="0" smtClean="0"/>
              <a:t>سوالات مربوط به مشخصات دارو</a:t>
            </a:r>
            <a:r>
              <a:rPr lang="fa-IR" u="sng" dirty="0" smtClean="0"/>
              <a:t>:</a:t>
            </a:r>
          </a:p>
          <a:p>
            <a:pPr lvl="0" algn="justLow" rtl="1"/>
            <a:r>
              <a:rPr lang="ar-SA" u="sng" dirty="0" smtClean="0"/>
              <a:t>ارسال تصاویر</a:t>
            </a:r>
            <a:r>
              <a:rPr lang="fa-IR" u="sng" dirty="0" smtClean="0"/>
              <a:t>بسته بندی</a:t>
            </a:r>
            <a:r>
              <a:rPr lang="ar-SA" u="sng" dirty="0" smtClean="0"/>
              <a:t> </a:t>
            </a:r>
            <a:r>
              <a:rPr lang="fa-IR" u="sng" dirty="0" smtClean="0"/>
              <a:t>شامل </a:t>
            </a:r>
            <a:r>
              <a:rPr lang="ar-SA" u="sng" dirty="0" smtClean="0"/>
              <a:t>جعبه </a:t>
            </a:r>
            <a:r>
              <a:rPr lang="ar-SA" u="sng" dirty="0"/>
              <a:t>و </a:t>
            </a:r>
            <a:r>
              <a:rPr lang="ar-SA" u="sng" dirty="0" smtClean="0"/>
              <a:t>ویال</a:t>
            </a:r>
            <a:r>
              <a:rPr lang="fa-IR" u="sng" dirty="0" smtClean="0"/>
              <a:t>، بلیستر </a:t>
            </a:r>
            <a:r>
              <a:rPr lang="fa-IR" dirty="0" smtClean="0"/>
              <a:t>داروی مصرف </a:t>
            </a:r>
            <a:r>
              <a:rPr lang="fa-IR" dirty="0"/>
              <a:t>شده در بیمار </a:t>
            </a:r>
            <a:r>
              <a:rPr lang="fa-IR" dirty="0" smtClean="0"/>
              <a:t>به نحوی که مشخصات کامل داروازجمله شکل و قدرت دارویی، نام شرکت سازنده، شماره </a:t>
            </a:r>
            <a:r>
              <a:rPr lang="fa-IR" dirty="0"/>
              <a:t>سری ساخت و تاریخ انقضاء </a:t>
            </a:r>
            <a:r>
              <a:rPr lang="fa-IR" dirty="0" smtClean="0"/>
              <a:t>در تصاویرارسالی مشخص باشد. </a:t>
            </a:r>
          </a:p>
          <a:p>
            <a:pPr lvl="0" algn="justLow" rtl="1"/>
            <a:r>
              <a:rPr lang="fa-IR" u="sng" dirty="0" smtClean="0"/>
              <a:t>ارسال </a:t>
            </a:r>
            <a:r>
              <a:rPr lang="fa-IR" u="sng" dirty="0"/>
              <a:t>تصاویر فاکتور </a:t>
            </a:r>
            <a:r>
              <a:rPr lang="fa-IR" dirty="0"/>
              <a:t>خرید </a:t>
            </a:r>
            <a:r>
              <a:rPr lang="fa-IR" dirty="0" smtClean="0"/>
              <a:t>دارو </a:t>
            </a:r>
            <a:r>
              <a:rPr lang="fa-IR" dirty="0"/>
              <a:t>توسط داروخانه محل تهیه </a:t>
            </a:r>
            <a:r>
              <a:rPr lang="fa-IR" dirty="0" smtClean="0"/>
              <a:t>داروی </a:t>
            </a:r>
            <a:r>
              <a:rPr lang="fa-IR" dirty="0"/>
              <a:t>مذکور</a:t>
            </a:r>
            <a:endParaRPr lang="en-US" b="1" dirty="0"/>
          </a:p>
          <a:p>
            <a:pPr lvl="0" algn="r" rtl="1"/>
            <a:r>
              <a:rPr lang="fa-IR" dirty="0"/>
              <a:t>آیا </a:t>
            </a:r>
            <a:r>
              <a:rPr lang="fa-IR" u="sng" dirty="0"/>
              <a:t>شرایط نگهداری و </a:t>
            </a:r>
            <a:r>
              <a:rPr lang="fa-IR" u="sng" dirty="0" smtClean="0"/>
              <a:t>آماده سازی و تجویز دارو </a:t>
            </a:r>
            <a:r>
              <a:rPr lang="fa-IR" dirty="0" smtClean="0"/>
              <a:t>مطابق </a:t>
            </a:r>
            <a:r>
              <a:rPr lang="fa-IR" dirty="0"/>
              <a:t>توصیه شرکت </a:t>
            </a:r>
            <a:r>
              <a:rPr lang="fa-IR" dirty="0" smtClean="0"/>
              <a:t>سازنده دربروشور </a:t>
            </a:r>
            <a:r>
              <a:rPr lang="fa-IR" dirty="0"/>
              <a:t>رعایت شده است؟</a:t>
            </a:r>
            <a:endParaRPr lang="en-US" b="1" dirty="0"/>
          </a:p>
          <a:p>
            <a:pPr algn="r" rtl="1"/>
            <a:endParaRPr lang="en-US" dirty="0"/>
          </a:p>
        </p:txBody>
      </p:sp>
    </p:spTree>
    <p:extLst>
      <p:ext uri="{BB962C8B-B14F-4D97-AF65-F5344CB8AC3E}">
        <p14:creationId xmlns:p14="http://schemas.microsoft.com/office/powerpoint/2010/main" val="317007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524000"/>
            <a:ext cx="10807700" cy="685800"/>
          </a:xfrm>
          <a:solidFill>
            <a:srgbClr val="FFFF00"/>
          </a:solidFill>
        </p:spPr>
        <p:txBody>
          <a:bodyPr>
            <a:normAutofit/>
          </a:bodyPr>
          <a:lstStyle/>
          <a:p>
            <a:pPr algn="r" rtl="1"/>
            <a:r>
              <a:rPr lang="fa-IR" sz="4000" b="1" dirty="0" smtClean="0"/>
              <a:t>درخواست اطلاعات تکمیلی گزارشهای عوارض دارویی</a:t>
            </a:r>
            <a:endParaRPr lang="en-US" b="1" dirty="0"/>
          </a:p>
        </p:txBody>
      </p:sp>
      <p:sp>
        <p:nvSpPr>
          <p:cNvPr id="3" name="Content Placeholder 2"/>
          <p:cNvSpPr>
            <a:spLocks noGrp="1"/>
          </p:cNvSpPr>
          <p:nvPr>
            <p:ph idx="1"/>
          </p:nvPr>
        </p:nvSpPr>
        <p:spPr>
          <a:xfrm>
            <a:off x="850899" y="2209800"/>
            <a:ext cx="10871201" cy="4152900"/>
          </a:xfrm>
        </p:spPr>
        <p:txBody>
          <a:bodyPr/>
          <a:lstStyle/>
          <a:p>
            <a:pPr lvl="0" algn="justLow" rtl="1"/>
            <a:r>
              <a:rPr lang="fa-IR" b="1" u="sng" dirty="0" smtClean="0"/>
              <a:t>سوالات مربوط به عوارض جدی تهدیدکننده حیات یا منجربه مرگ</a:t>
            </a:r>
            <a:r>
              <a:rPr lang="fa-IR" u="sng" dirty="0" smtClean="0"/>
              <a:t>:</a:t>
            </a:r>
          </a:p>
          <a:p>
            <a:pPr lvl="0" algn="r" rtl="1"/>
            <a:r>
              <a:rPr lang="fa-IR" b="1" dirty="0">
                <a:solidFill>
                  <a:srgbClr val="FF0000"/>
                </a:solidFill>
              </a:rPr>
              <a:t>نظر پزشکان معالج </a:t>
            </a:r>
            <a:r>
              <a:rPr lang="fa-IR" b="1" dirty="0"/>
              <a:t>در خصوص </a:t>
            </a:r>
            <a:r>
              <a:rPr lang="fa-IR" b="1" dirty="0">
                <a:solidFill>
                  <a:srgbClr val="FF0000"/>
                </a:solidFill>
              </a:rPr>
              <a:t>علت وقوع عارضه و ارتباط علیتی آن  با مصرف </a:t>
            </a:r>
            <a:r>
              <a:rPr lang="fa-IR" b="1" dirty="0" smtClean="0">
                <a:solidFill>
                  <a:srgbClr val="FF0000"/>
                </a:solidFill>
              </a:rPr>
              <a:t>دارو </a:t>
            </a:r>
            <a:r>
              <a:rPr lang="fa-IR" b="1" dirty="0" smtClean="0"/>
              <a:t>در </a:t>
            </a:r>
            <a:r>
              <a:rPr lang="fa-IR" b="1" dirty="0"/>
              <a:t>بیمار چه بوده است؟</a:t>
            </a:r>
            <a:endParaRPr lang="en-US" b="1" dirty="0"/>
          </a:p>
          <a:p>
            <a:pPr lvl="0" algn="r" rtl="1"/>
            <a:r>
              <a:rPr lang="fa-IR" b="1" dirty="0">
                <a:solidFill>
                  <a:srgbClr val="FF0000"/>
                </a:solidFill>
              </a:rPr>
              <a:t>نظر </a:t>
            </a:r>
            <a:r>
              <a:rPr lang="fa-IR" b="1" dirty="0" smtClean="0">
                <a:solidFill>
                  <a:srgbClr val="FF0000"/>
                </a:solidFill>
              </a:rPr>
              <a:t>پزشکان </a:t>
            </a:r>
            <a:r>
              <a:rPr lang="fa-IR" b="1" dirty="0">
                <a:solidFill>
                  <a:srgbClr val="FF0000"/>
                </a:solidFill>
              </a:rPr>
              <a:t>معالج </a:t>
            </a:r>
            <a:r>
              <a:rPr lang="fa-IR" b="1" dirty="0"/>
              <a:t>در خصوص </a:t>
            </a:r>
            <a:r>
              <a:rPr lang="fa-IR" b="1" dirty="0">
                <a:solidFill>
                  <a:srgbClr val="FF0000"/>
                </a:solidFill>
              </a:rPr>
              <a:t>علت فوت بیمار </a:t>
            </a:r>
            <a:r>
              <a:rPr lang="fa-IR" b="1" dirty="0"/>
              <a:t>چیست</a:t>
            </a:r>
            <a:r>
              <a:rPr lang="fa-IR" b="1" dirty="0" smtClean="0"/>
              <a:t>؟</a:t>
            </a:r>
          </a:p>
          <a:p>
            <a:pPr algn="r" rtl="1"/>
            <a:r>
              <a:rPr lang="fa-IR" b="1" dirty="0" smtClean="0">
                <a:solidFill>
                  <a:srgbClr val="FF0000"/>
                </a:solidFill>
              </a:rPr>
              <a:t>نظر پزشکان </a:t>
            </a:r>
            <a:r>
              <a:rPr lang="fa-IR" b="1" dirty="0">
                <a:solidFill>
                  <a:srgbClr val="FF0000"/>
                </a:solidFill>
              </a:rPr>
              <a:t>معالج </a:t>
            </a:r>
            <a:r>
              <a:rPr lang="fa-IR" b="1" dirty="0"/>
              <a:t>در </a:t>
            </a:r>
            <a:r>
              <a:rPr lang="fa-IR" b="1" dirty="0" smtClean="0"/>
              <a:t>خصوص </a:t>
            </a:r>
            <a:r>
              <a:rPr lang="fa-IR" b="1" dirty="0" smtClean="0">
                <a:solidFill>
                  <a:srgbClr val="FF0000"/>
                </a:solidFill>
              </a:rPr>
              <a:t>وضعیت بالینی بیمار قبل از مصرف داروی مشکوک به عارضه </a:t>
            </a:r>
            <a:r>
              <a:rPr lang="fa-IR" b="1" dirty="0" smtClean="0"/>
              <a:t>چیست؟</a:t>
            </a:r>
          </a:p>
          <a:p>
            <a:pPr lvl="0" algn="r" rtl="1"/>
            <a:r>
              <a:rPr lang="fa-IR" b="1" dirty="0">
                <a:solidFill>
                  <a:srgbClr val="FF0000"/>
                </a:solidFill>
              </a:rPr>
              <a:t>ارسال مشروح کامل صورتجلسه کمیته مرگ و میر </a:t>
            </a:r>
            <a:r>
              <a:rPr lang="fa-IR" b="1" dirty="0" smtClean="0">
                <a:solidFill>
                  <a:srgbClr val="FF0000"/>
                </a:solidFill>
              </a:rPr>
              <a:t>بیمار.</a:t>
            </a:r>
          </a:p>
          <a:p>
            <a:pPr lvl="0" algn="r" rtl="1"/>
            <a:r>
              <a:rPr lang="fa-IR" b="1" dirty="0" smtClean="0">
                <a:solidFill>
                  <a:srgbClr val="FF0000"/>
                </a:solidFill>
              </a:rPr>
              <a:t>گزارش </a:t>
            </a:r>
            <a:r>
              <a:rPr lang="fa-IR" b="1" dirty="0">
                <a:solidFill>
                  <a:srgbClr val="FF0000"/>
                </a:solidFill>
              </a:rPr>
              <a:t>پزشکی قانونی در خصوص علت مرگ </a:t>
            </a:r>
            <a:r>
              <a:rPr lang="fa-IR" b="1" dirty="0" smtClean="0">
                <a:solidFill>
                  <a:srgbClr val="FF0000"/>
                </a:solidFill>
              </a:rPr>
              <a:t>بیمار.</a:t>
            </a:r>
            <a:endParaRPr lang="en-US" dirty="0"/>
          </a:p>
        </p:txBody>
      </p:sp>
    </p:spTree>
    <p:extLst>
      <p:ext uri="{BB962C8B-B14F-4D97-AF65-F5344CB8AC3E}">
        <p14:creationId xmlns:p14="http://schemas.microsoft.com/office/powerpoint/2010/main" val="1499807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32690"/>
            <a:ext cx="10407869" cy="3444273"/>
          </a:xfrm>
        </p:spPr>
        <p:txBody>
          <a:bodyPr/>
          <a:lstStyle/>
          <a:p>
            <a:pPr algn="r" rtl="1">
              <a:lnSpc>
                <a:spcPct val="150000"/>
              </a:lnSpc>
            </a:pPr>
            <a:r>
              <a:rPr lang="fa-IR" dirty="0" smtClean="0"/>
              <a:t>در خصوص </a:t>
            </a:r>
            <a:r>
              <a:rPr lang="fa-IR" b="1" u="sng" dirty="0" smtClean="0">
                <a:solidFill>
                  <a:srgbClr val="FF0000"/>
                </a:solidFill>
              </a:rPr>
              <a:t>وضعیت بالینی بیمارقبل از ایجاد عارضه دارویی</a:t>
            </a:r>
            <a:r>
              <a:rPr lang="fa-IR" dirty="0" smtClean="0">
                <a:solidFill>
                  <a:srgbClr val="FF0000"/>
                </a:solidFill>
              </a:rPr>
              <a:t>:</a:t>
            </a:r>
          </a:p>
          <a:p>
            <a:pPr marL="0" lvl="0" indent="0" algn="r">
              <a:lnSpc>
                <a:spcPct val="150000"/>
              </a:lnSpc>
              <a:buNone/>
            </a:pPr>
            <a:r>
              <a:rPr lang="fa-IR" dirty="0" smtClean="0"/>
              <a:t>قبل از ایجاد عارضه و قبل از مصرف داروی مشکوک به ایجاد عارضه وضعیت بالینی بیمار چگونه بوده است؟</a:t>
            </a:r>
            <a:endParaRPr lang="en-US" b="1" dirty="0"/>
          </a:p>
        </p:txBody>
      </p:sp>
      <p:sp>
        <p:nvSpPr>
          <p:cNvPr id="5" name="Title 1"/>
          <p:cNvSpPr txBox="1">
            <a:spLocks/>
          </p:cNvSpPr>
          <p:nvPr/>
        </p:nvSpPr>
        <p:spPr>
          <a:xfrm>
            <a:off x="546100" y="1498600"/>
            <a:ext cx="10807700" cy="685800"/>
          </a:xfrm>
          <a:prstGeom prst="rect">
            <a:avLst/>
          </a:prstGeom>
          <a:solidFill>
            <a:srgbClr val="FFFF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000" b="1" smtClean="0"/>
              <a:t>درخواست اطلاعات تکمیلی گزارشهای عوارض دارویی</a:t>
            </a:r>
            <a:endParaRPr lang="en-US" b="1" dirty="0"/>
          </a:p>
        </p:txBody>
      </p:sp>
    </p:spTree>
    <p:extLst>
      <p:ext uri="{BB962C8B-B14F-4D97-AF65-F5344CB8AC3E}">
        <p14:creationId xmlns:p14="http://schemas.microsoft.com/office/powerpoint/2010/main" val="2243786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41600"/>
            <a:ext cx="10579100" cy="3454400"/>
          </a:xfrm>
        </p:spPr>
        <p:txBody>
          <a:bodyPr/>
          <a:lstStyle/>
          <a:p>
            <a:pPr algn="r" rtl="1"/>
            <a:r>
              <a:rPr lang="fa-IR" b="1" dirty="0" smtClean="0">
                <a:solidFill>
                  <a:srgbClr val="FF0000"/>
                </a:solidFill>
              </a:rPr>
              <a:t>مشخصات کامل داروهای مشکوک به ایجاد عارضه</a:t>
            </a:r>
            <a:r>
              <a:rPr lang="fa-IR" dirty="0" smtClean="0"/>
              <a:t>: </a:t>
            </a:r>
            <a:r>
              <a:rPr lang="fa-IR" b="1" u="sng" dirty="0" smtClean="0"/>
              <a:t>با ارسال تصاویر </a:t>
            </a:r>
          </a:p>
          <a:p>
            <a:pPr algn="r" rtl="1"/>
            <a:r>
              <a:rPr lang="fa-IR" b="1" dirty="0" smtClean="0"/>
              <a:t>نام صاحب برند( شرکت سازنده)</a:t>
            </a:r>
          </a:p>
          <a:p>
            <a:pPr algn="r" rtl="1"/>
            <a:r>
              <a:rPr lang="fa-IR" b="1" dirty="0" smtClean="0"/>
              <a:t>نام صاحب پروانه ( وارد کننده)</a:t>
            </a:r>
          </a:p>
          <a:p>
            <a:pPr algn="r" rtl="1"/>
            <a:r>
              <a:rPr lang="fa-IR" b="1" dirty="0" smtClean="0"/>
              <a:t>شماره سری ساخت (</a:t>
            </a:r>
            <a:r>
              <a:rPr lang="en-US" b="1" dirty="0" smtClean="0"/>
              <a:t>Batch number, LOT</a:t>
            </a:r>
            <a:r>
              <a:rPr lang="fa-IR" dirty="0" smtClean="0"/>
              <a:t>)  </a:t>
            </a:r>
          </a:p>
          <a:p>
            <a:pPr algn="justLow" rtl="1">
              <a:buFont typeface="Wingdings" panose="05000000000000000000" pitchFamily="2" charset="2"/>
              <a:buChar char="Ø"/>
            </a:pPr>
            <a:r>
              <a:rPr lang="fa-IR" dirty="0" smtClean="0"/>
              <a:t>به علت اینکه اشتباه دراعلام یک عدد یا حرف در شماره سری ساخت دارو در زمان پیگیری شفاهی باعث عدم امکان بررسی شماره سری ساخت صحیح دارومی شود، مشاهده تصاویر دارو و یا فاکتور خرید دارو احتمال اشتباه را کم میکند.</a:t>
            </a:r>
            <a:endParaRPr lang="en-US" dirty="0"/>
          </a:p>
        </p:txBody>
      </p:sp>
      <p:sp>
        <p:nvSpPr>
          <p:cNvPr id="4" name="Title 1"/>
          <p:cNvSpPr>
            <a:spLocks noGrp="1"/>
          </p:cNvSpPr>
          <p:nvPr>
            <p:ph type="title"/>
          </p:nvPr>
        </p:nvSpPr>
        <p:spPr>
          <a:xfrm>
            <a:off x="838200" y="1639614"/>
            <a:ext cx="10407869" cy="851337"/>
          </a:xfrm>
          <a:solidFill>
            <a:srgbClr val="FFC000"/>
          </a:solidFill>
        </p:spPr>
        <p:txBody>
          <a:bodyPr/>
          <a:lstStyle/>
          <a:p>
            <a:pPr algn="ctr" rtl="1"/>
            <a:r>
              <a:rPr lang="fa-IR" dirty="0">
                <a:latin typeface="AP Yekan black" panose="02000503030000020004" pitchFamily="2" charset="-78"/>
                <a:cs typeface="AP Yekan black" panose="02000503030000020004" pitchFamily="2" charset="-78"/>
              </a:rPr>
              <a:t>اطلاعات تکمیلی گزارشها:</a:t>
            </a:r>
            <a:br>
              <a:rPr lang="fa-IR" dirty="0">
                <a:latin typeface="AP Yekan black" panose="02000503030000020004" pitchFamily="2" charset="-78"/>
                <a:cs typeface="AP Yekan black" panose="02000503030000020004" pitchFamily="2" charset="-78"/>
              </a:rPr>
            </a:br>
            <a:endParaRPr lang="fa-IR" dirty="0">
              <a:latin typeface="AP Yekan black" panose="02000503030000020004" pitchFamily="2" charset="-78"/>
              <a:cs typeface="AP Yekan black" panose="02000503030000020004" pitchFamily="2" charset="-78"/>
            </a:endParaRPr>
          </a:p>
        </p:txBody>
      </p:sp>
    </p:spTree>
    <p:extLst>
      <p:ext uri="{BB962C8B-B14F-4D97-AF65-F5344CB8AC3E}">
        <p14:creationId xmlns:p14="http://schemas.microsoft.com/office/powerpoint/2010/main" val="2859912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32690"/>
            <a:ext cx="10407869" cy="3444273"/>
          </a:xfrm>
        </p:spPr>
        <p:txBody>
          <a:bodyPr/>
          <a:lstStyle/>
          <a:p>
            <a:pPr algn="r" rtl="1">
              <a:lnSpc>
                <a:spcPct val="150000"/>
              </a:lnSpc>
            </a:pPr>
            <a:r>
              <a:rPr lang="fa-IR" dirty="0" smtClean="0"/>
              <a:t>در خصوص </a:t>
            </a:r>
            <a:r>
              <a:rPr lang="fa-IR" dirty="0" smtClean="0">
                <a:solidFill>
                  <a:srgbClr val="FF0000"/>
                </a:solidFill>
              </a:rPr>
              <a:t>داروهای مشکوک به ایجاد عارضه:</a:t>
            </a:r>
          </a:p>
          <a:p>
            <a:pPr marL="0" lvl="0" indent="0" algn="r">
              <a:lnSpc>
                <a:spcPct val="150000"/>
              </a:lnSpc>
              <a:buNone/>
            </a:pPr>
            <a:r>
              <a:rPr lang="fa-IR" dirty="0"/>
              <a:t>آیا </a:t>
            </a:r>
            <a:r>
              <a:rPr lang="fa-IR" b="1" dirty="0">
                <a:solidFill>
                  <a:srgbClr val="FF0000"/>
                </a:solidFill>
              </a:rPr>
              <a:t>شرایط نگهداری </a:t>
            </a:r>
            <a:r>
              <a:rPr lang="fa-IR" b="1" dirty="0" smtClean="0">
                <a:solidFill>
                  <a:srgbClr val="FF0000"/>
                </a:solidFill>
              </a:rPr>
              <a:t>وآماده سازی </a:t>
            </a:r>
            <a:r>
              <a:rPr lang="fa-IR" dirty="0" smtClean="0"/>
              <a:t>دارو مطابق </a:t>
            </a:r>
            <a:r>
              <a:rPr lang="fa-IR" dirty="0"/>
              <a:t>توصیه شرکت سازنده رعایت شده است</a:t>
            </a:r>
            <a:r>
              <a:rPr lang="fa-IR" dirty="0" smtClean="0"/>
              <a:t>؟</a:t>
            </a:r>
          </a:p>
          <a:p>
            <a:pPr marL="0" lvl="0" indent="0" algn="r">
              <a:lnSpc>
                <a:spcPct val="150000"/>
              </a:lnSpc>
              <a:buNone/>
            </a:pPr>
            <a:r>
              <a:rPr lang="fa-IR" dirty="0" smtClean="0"/>
              <a:t>دربسیاری از موارد، عدم رعایت نکات توصیه شده توسط شرکت سازنده باعث ایجاد عوارض و عدم اثربخشی دارو می شود.</a:t>
            </a:r>
          </a:p>
        </p:txBody>
      </p:sp>
      <p:sp>
        <p:nvSpPr>
          <p:cNvPr id="4" name="Title 1"/>
          <p:cNvSpPr>
            <a:spLocks noGrp="1"/>
          </p:cNvSpPr>
          <p:nvPr>
            <p:ph type="title"/>
          </p:nvPr>
        </p:nvSpPr>
        <p:spPr>
          <a:xfrm>
            <a:off x="838200" y="1639614"/>
            <a:ext cx="10407869" cy="851337"/>
          </a:xfrm>
          <a:solidFill>
            <a:srgbClr val="FFC000"/>
          </a:solidFill>
        </p:spPr>
        <p:txBody>
          <a:bodyPr/>
          <a:lstStyle/>
          <a:p>
            <a:pPr algn="ctr" rtl="1"/>
            <a:r>
              <a:rPr lang="fa-IR" dirty="0">
                <a:latin typeface="AP Yekan black" panose="02000503030000020004" pitchFamily="2" charset="-78"/>
                <a:cs typeface="AP Yekan black" panose="02000503030000020004" pitchFamily="2" charset="-78"/>
              </a:rPr>
              <a:t>اطلاعات تکمیلی گزارشها :</a:t>
            </a:r>
            <a:br>
              <a:rPr lang="fa-IR" dirty="0">
                <a:latin typeface="AP Yekan black" panose="02000503030000020004" pitchFamily="2" charset="-78"/>
                <a:cs typeface="AP Yekan black" panose="02000503030000020004" pitchFamily="2" charset="-78"/>
              </a:rPr>
            </a:br>
            <a:r>
              <a:rPr lang="fa-IR" dirty="0">
                <a:latin typeface="AP Yekan black" panose="02000503030000020004" pitchFamily="2" charset="-78"/>
                <a:cs typeface="AP Yekan black" panose="02000503030000020004" pitchFamily="2" charset="-78"/>
              </a:rPr>
              <a:t/>
            </a:r>
            <a:br>
              <a:rPr lang="fa-IR" dirty="0">
                <a:latin typeface="AP Yekan black" panose="02000503030000020004" pitchFamily="2" charset="-78"/>
                <a:cs typeface="AP Yekan black" panose="02000503030000020004" pitchFamily="2" charset="-78"/>
              </a:rPr>
            </a:br>
            <a:endParaRPr lang="fa-IR" dirty="0">
              <a:latin typeface="AP Yekan black" panose="02000503030000020004" pitchFamily="2" charset="-78"/>
              <a:cs typeface="AP Yekan black" panose="02000503030000020004" pitchFamily="2" charset="-78"/>
            </a:endParaRPr>
          </a:p>
        </p:txBody>
      </p:sp>
    </p:spTree>
    <p:extLst>
      <p:ext uri="{BB962C8B-B14F-4D97-AF65-F5344CB8AC3E}">
        <p14:creationId xmlns:p14="http://schemas.microsoft.com/office/powerpoint/2010/main" val="1831200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32690"/>
            <a:ext cx="10407869" cy="3444273"/>
          </a:xfrm>
        </p:spPr>
        <p:txBody>
          <a:bodyPr/>
          <a:lstStyle/>
          <a:p>
            <a:pPr marL="0" lvl="0" indent="0" algn="r">
              <a:lnSpc>
                <a:spcPct val="150000"/>
              </a:lnSpc>
              <a:buNone/>
            </a:pPr>
            <a:r>
              <a:rPr lang="fa-IR" b="1" dirty="0" smtClean="0">
                <a:solidFill>
                  <a:srgbClr val="FF0000"/>
                </a:solidFill>
              </a:rPr>
              <a:t>تعداد کل مصرفی </a:t>
            </a:r>
            <a:r>
              <a:rPr lang="fa-IR" b="1" dirty="0" smtClean="0"/>
              <a:t>داروی مشکوک به ایجاد عارضه در سایر بیماران در آن مرکز درمانی چند عدد بوده است؟</a:t>
            </a:r>
          </a:p>
          <a:p>
            <a:pPr marL="0" lvl="0" indent="0" algn="r">
              <a:lnSpc>
                <a:spcPct val="150000"/>
              </a:lnSpc>
              <a:buNone/>
            </a:pPr>
            <a:r>
              <a:rPr lang="fa-IR" b="1" dirty="0" smtClean="0"/>
              <a:t>آیا در سایر بیماران مصرف کننده داروی مشکوک به ایجاد عارضه در بیمار،عوارض ناخواسته ایجاد شده است؟ در صورت پاسخ مثبت گزارشهای سایر بیماران نیز در سامانه ثبت شود.</a:t>
            </a:r>
            <a:endParaRPr lang="en-US" b="1" dirty="0"/>
          </a:p>
        </p:txBody>
      </p:sp>
      <p:sp>
        <p:nvSpPr>
          <p:cNvPr id="4" name="Title 1"/>
          <p:cNvSpPr>
            <a:spLocks noGrp="1"/>
          </p:cNvSpPr>
          <p:nvPr>
            <p:ph type="title"/>
          </p:nvPr>
        </p:nvSpPr>
        <p:spPr>
          <a:xfrm>
            <a:off x="838200" y="1639614"/>
            <a:ext cx="10407869" cy="851337"/>
          </a:xfrm>
          <a:solidFill>
            <a:srgbClr val="FFC000"/>
          </a:solidFill>
        </p:spPr>
        <p:txBody>
          <a:bodyPr/>
          <a:lstStyle/>
          <a:p>
            <a:pPr algn="ctr" rtl="1"/>
            <a:r>
              <a:rPr lang="fa-IR" dirty="0">
                <a:latin typeface="AP Yekan black" panose="02000503030000020004" pitchFamily="2" charset="-78"/>
                <a:cs typeface="AP Yekan black" panose="02000503030000020004" pitchFamily="2" charset="-78"/>
              </a:rPr>
              <a:t>اطلاعات تکمیلی گزارشها :</a:t>
            </a:r>
            <a:br>
              <a:rPr lang="fa-IR" dirty="0">
                <a:latin typeface="AP Yekan black" panose="02000503030000020004" pitchFamily="2" charset="-78"/>
                <a:cs typeface="AP Yekan black" panose="02000503030000020004" pitchFamily="2" charset="-78"/>
              </a:rPr>
            </a:br>
            <a:r>
              <a:rPr lang="fa-IR" dirty="0">
                <a:latin typeface="AP Yekan black" panose="02000503030000020004" pitchFamily="2" charset="-78"/>
                <a:cs typeface="AP Yekan black" panose="02000503030000020004" pitchFamily="2" charset="-78"/>
              </a:rPr>
              <a:t/>
            </a:r>
            <a:br>
              <a:rPr lang="fa-IR" dirty="0">
                <a:latin typeface="AP Yekan black" panose="02000503030000020004" pitchFamily="2" charset="-78"/>
                <a:cs typeface="AP Yekan black" panose="02000503030000020004" pitchFamily="2" charset="-78"/>
              </a:rPr>
            </a:br>
            <a:endParaRPr lang="fa-IR" dirty="0">
              <a:latin typeface="AP Yekan black" panose="02000503030000020004" pitchFamily="2" charset="-78"/>
              <a:cs typeface="AP Yekan black" panose="02000503030000020004" pitchFamily="2" charset="-78"/>
            </a:endParaRPr>
          </a:p>
        </p:txBody>
      </p:sp>
    </p:spTree>
    <p:extLst>
      <p:ext uri="{BB962C8B-B14F-4D97-AF65-F5344CB8AC3E}">
        <p14:creationId xmlns:p14="http://schemas.microsoft.com/office/powerpoint/2010/main" val="2213298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6248"/>
            <a:ext cx="10515600" cy="668587"/>
          </a:xfrm>
          <a:solidFill>
            <a:srgbClr val="FF0000"/>
          </a:solidFill>
        </p:spPr>
        <p:txBody>
          <a:bodyPr>
            <a:normAutofit fontScale="90000"/>
          </a:bodyPr>
          <a:lstStyle/>
          <a:p>
            <a:pPr algn="ctr" rtl="1"/>
            <a:r>
              <a:rPr lang="fa-IR" dirty="0" smtClean="0"/>
              <a:t>در خصوص گزارش های عوارض منجر به مرگ بیمار:</a:t>
            </a:r>
            <a:endParaRPr lang="en-US" dirty="0"/>
          </a:p>
        </p:txBody>
      </p:sp>
      <p:sp>
        <p:nvSpPr>
          <p:cNvPr id="3" name="Content Placeholder 2"/>
          <p:cNvSpPr>
            <a:spLocks noGrp="1"/>
          </p:cNvSpPr>
          <p:nvPr>
            <p:ph idx="1"/>
          </p:nvPr>
        </p:nvSpPr>
        <p:spPr>
          <a:xfrm>
            <a:off x="838201" y="2732690"/>
            <a:ext cx="10302766" cy="3444273"/>
          </a:xfrm>
        </p:spPr>
        <p:txBody>
          <a:bodyPr/>
          <a:lstStyle/>
          <a:p>
            <a:pPr algn="r" rtl="1">
              <a:lnSpc>
                <a:spcPct val="200000"/>
              </a:lnSpc>
            </a:pPr>
            <a:r>
              <a:rPr lang="fa-IR" dirty="0" smtClean="0"/>
              <a:t>ارسال </a:t>
            </a:r>
            <a:r>
              <a:rPr lang="fa-IR" b="1" u="sng" dirty="0" smtClean="0"/>
              <a:t>صورتجلسه کمیته مرگ و میر بیمار </a:t>
            </a:r>
            <a:r>
              <a:rPr lang="fa-IR" dirty="0" smtClean="0"/>
              <a:t>با شرح کامل وضعیت بالینی بیمار و نظر پزشکان معالج در خصوص علت مرگ بیمار</a:t>
            </a:r>
          </a:p>
          <a:p>
            <a:pPr algn="r" rtl="1">
              <a:lnSpc>
                <a:spcPct val="200000"/>
              </a:lnSpc>
            </a:pPr>
            <a:r>
              <a:rPr lang="fa-IR" dirty="0" smtClean="0"/>
              <a:t>ارسال </a:t>
            </a:r>
            <a:r>
              <a:rPr lang="fa-IR" b="1" u="sng" dirty="0" smtClean="0"/>
              <a:t>گزارش پزشکی قانونی </a:t>
            </a:r>
            <a:r>
              <a:rPr lang="fa-IR" dirty="0" smtClean="0"/>
              <a:t>در خصوص علت مرگ بیمار</a:t>
            </a:r>
            <a:endParaRPr lang="en-US" dirty="0"/>
          </a:p>
        </p:txBody>
      </p:sp>
    </p:spTree>
    <p:extLst>
      <p:ext uri="{BB962C8B-B14F-4D97-AF65-F5344CB8AC3E}">
        <p14:creationId xmlns:p14="http://schemas.microsoft.com/office/powerpoint/2010/main" val="2115706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2047876"/>
            <a:ext cx="10591800" cy="4302124"/>
          </a:xfrm>
        </p:spPr>
        <p:txBody>
          <a:bodyPr/>
          <a:lstStyle/>
          <a:p>
            <a:pPr algn="r" rtl="1">
              <a:lnSpc>
                <a:spcPct val="150000"/>
              </a:lnSpc>
            </a:pPr>
            <a:r>
              <a:rPr lang="fa-IR" b="1" u="sng" dirty="0" smtClean="0">
                <a:solidFill>
                  <a:srgbClr val="FF0000"/>
                </a:solidFill>
              </a:rPr>
              <a:t>جمع آوری اطلاعات گزارشگر: از طریق رابط </a:t>
            </a:r>
            <a:r>
              <a:rPr lang="en-US" b="1" u="sng" dirty="0" smtClean="0">
                <a:solidFill>
                  <a:srgbClr val="FF0000"/>
                </a:solidFill>
              </a:rPr>
              <a:t>ADR</a:t>
            </a:r>
            <a:r>
              <a:rPr lang="fa-IR" b="1" u="sng" dirty="0">
                <a:solidFill>
                  <a:srgbClr val="FF0000"/>
                </a:solidFill>
              </a:rPr>
              <a:t> </a:t>
            </a:r>
            <a:r>
              <a:rPr lang="fa-IR" b="1" u="sng" dirty="0" smtClean="0">
                <a:solidFill>
                  <a:srgbClr val="FF0000"/>
                </a:solidFill>
              </a:rPr>
              <a:t>بیمارستان یا کاربر سامانه</a:t>
            </a:r>
          </a:p>
          <a:p>
            <a:pPr algn="r" rtl="1">
              <a:lnSpc>
                <a:spcPct val="150000"/>
              </a:lnSpc>
            </a:pPr>
            <a:r>
              <a:rPr lang="fa-IR" b="1" dirty="0" smtClean="0"/>
              <a:t>نام و نام خانوادگی و شماره </a:t>
            </a:r>
            <a:r>
              <a:rPr lang="fa-IR" b="1" dirty="0"/>
              <a:t>تلفن همراه گزارشگر </a:t>
            </a:r>
            <a:r>
              <a:rPr lang="fa-IR" b="1" dirty="0" smtClean="0"/>
              <a:t>اصلی مطلع از وضعیت بیمار</a:t>
            </a:r>
          </a:p>
          <a:p>
            <a:pPr algn="r" rtl="1">
              <a:lnSpc>
                <a:spcPct val="150000"/>
              </a:lnSpc>
            </a:pPr>
            <a:r>
              <a:rPr lang="fa-IR" b="1" dirty="0" smtClean="0"/>
              <a:t>مشخصات و شماره تلفن همراه سایرافراد مطلع از وضعیت بیمار: </a:t>
            </a:r>
            <a:r>
              <a:rPr lang="fa-IR" b="1" dirty="0" smtClean="0">
                <a:solidFill>
                  <a:srgbClr val="FF0000"/>
                </a:solidFill>
              </a:rPr>
              <a:t>پزشک، داروساز، پرستار</a:t>
            </a:r>
          </a:p>
          <a:p>
            <a:pPr algn="r" rtl="1">
              <a:lnSpc>
                <a:spcPct val="150000"/>
              </a:lnSpc>
            </a:pPr>
            <a:r>
              <a:rPr lang="fa-IR" b="1" dirty="0" smtClean="0"/>
              <a:t>نام و شماره تماس بیمارستان و مرکز درمانی که بیمار در هنگام عارضه بستری شده </a:t>
            </a:r>
            <a:r>
              <a:rPr lang="fa-IR" b="1" dirty="0" smtClean="0">
                <a:solidFill>
                  <a:srgbClr val="FF0000"/>
                </a:solidFill>
              </a:rPr>
              <a:t>است.</a:t>
            </a:r>
            <a:endParaRPr lang="en-US" b="1" dirty="0">
              <a:solidFill>
                <a:srgbClr val="FF0000"/>
              </a:solidFill>
            </a:endParaRPr>
          </a:p>
        </p:txBody>
      </p:sp>
      <p:sp>
        <p:nvSpPr>
          <p:cNvPr id="4" name="Title 1"/>
          <p:cNvSpPr>
            <a:spLocks noGrp="1"/>
          </p:cNvSpPr>
          <p:nvPr>
            <p:ph type="title"/>
          </p:nvPr>
        </p:nvSpPr>
        <p:spPr>
          <a:xfrm>
            <a:off x="914400" y="1439041"/>
            <a:ext cx="10515600" cy="710434"/>
          </a:xfrm>
          <a:solidFill>
            <a:srgbClr val="FFC000"/>
          </a:solidFill>
        </p:spPr>
        <p:txBody>
          <a:bodyPr/>
          <a:lstStyle/>
          <a:p>
            <a:pPr algn="ctr" rtl="1"/>
            <a:r>
              <a:rPr lang="fa-IR" b="1" dirty="0" smtClean="0">
                <a:latin typeface="AP Yekan black" panose="02000503030000020004" pitchFamily="2" charset="-78"/>
                <a:cs typeface="B Nazanin" panose="00000400000000000000" pitchFamily="2" charset="-78"/>
              </a:rPr>
              <a:t>روش جمع آوری اطلاعات تکمیلی گزارشها</a:t>
            </a:r>
            <a:endParaRPr lang="fa-IR" b="1" dirty="0">
              <a:latin typeface="AP Yekan black" panose="02000503030000020004" pitchFamily="2" charset="-78"/>
              <a:cs typeface="B Nazanin" panose="00000400000000000000" pitchFamily="2" charset="-78"/>
            </a:endParaRPr>
          </a:p>
        </p:txBody>
      </p:sp>
    </p:spTree>
    <p:extLst>
      <p:ext uri="{BB962C8B-B14F-4D97-AF65-F5344CB8AC3E}">
        <p14:creationId xmlns:p14="http://schemas.microsoft.com/office/powerpoint/2010/main" val="1967277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2047876"/>
            <a:ext cx="10591800" cy="4302124"/>
          </a:xfrm>
        </p:spPr>
        <p:txBody>
          <a:bodyPr/>
          <a:lstStyle/>
          <a:p>
            <a:pPr algn="r" rtl="1">
              <a:lnSpc>
                <a:spcPct val="150000"/>
              </a:lnSpc>
            </a:pPr>
            <a:r>
              <a:rPr lang="fa-IR" b="1" u="sng" dirty="0" smtClean="0">
                <a:solidFill>
                  <a:srgbClr val="FF0000"/>
                </a:solidFill>
              </a:rPr>
              <a:t>جمع آوری اطلاعات بیمار: از طریق رابط </a:t>
            </a:r>
            <a:r>
              <a:rPr lang="en-US" b="1" u="sng" dirty="0" smtClean="0">
                <a:solidFill>
                  <a:srgbClr val="FF0000"/>
                </a:solidFill>
              </a:rPr>
              <a:t>ADR</a:t>
            </a:r>
            <a:r>
              <a:rPr lang="fa-IR" b="1" u="sng" dirty="0">
                <a:solidFill>
                  <a:srgbClr val="FF0000"/>
                </a:solidFill>
              </a:rPr>
              <a:t> </a:t>
            </a:r>
            <a:r>
              <a:rPr lang="fa-IR" b="1" u="sng" dirty="0" smtClean="0">
                <a:solidFill>
                  <a:srgbClr val="FF0000"/>
                </a:solidFill>
              </a:rPr>
              <a:t>بیمارستان یا کاربر سامانه</a:t>
            </a:r>
          </a:p>
          <a:p>
            <a:pPr algn="r" rtl="1">
              <a:lnSpc>
                <a:spcPct val="150000"/>
              </a:lnSpc>
            </a:pPr>
            <a:r>
              <a:rPr lang="fa-IR" b="1" dirty="0" smtClean="0"/>
              <a:t>بررسی پرونده بیمار</a:t>
            </a:r>
          </a:p>
          <a:p>
            <a:pPr algn="r" rtl="1">
              <a:lnSpc>
                <a:spcPct val="150000"/>
              </a:lnSpc>
            </a:pPr>
            <a:r>
              <a:rPr lang="fa-IR" b="1" dirty="0" smtClean="0"/>
              <a:t>از طریق تماس با بیمار یا مراقبین بیمار</a:t>
            </a:r>
          </a:p>
          <a:p>
            <a:pPr algn="r" rtl="1">
              <a:lnSpc>
                <a:spcPct val="150000"/>
              </a:lnSpc>
            </a:pPr>
            <a:r>
              <a:rPr lang="fa-IR" b="1" dirty="0" smtClean="0"/>
              <a:t>از طریق پزشک معالج و پرستار مربوطه</a:t>
            </a:r>
          </a:p>
          <a:p>
            <a:pPr algn="r" rtl="1">
              <a:lnSpc>
                <a:spcPct val="150000"/>
              </a:lnSpc>
            </a:pPr>
            <a:endParaRPr lang="en-US" b="1" dirty="0">
              <a:solidFill>
                <a:srgbClr val="FF0000"/>
              </a:solidFill>
            </a:endParaRPr>
          </a:p>
        </p:txBody>
      </p:sp>
      <p:sp>
        <p:nvSpPr>
          <p:cNvPr id="4" name="Title 1"/>
          <p:cNvSpPr>
            <a:spLocks noGrp="1"/>
          </p:cNvSpPr>
          <p:nvPr>
            <p:ph type="title"/>
          </p:nvPr>
        </p:nvSpPr>
        <p:spPr>
          <a:xfrm>
            <a:off x="914400" y="1439041"/>
            <a:ext cx="10515600" cy="710434"/>
          </a:xfrm>
          <a:solidFill>
            <a:srgbClr val="FFC000"/>
          </a:solidFill>
        </p:spPr>
        <p:txBody>
          <a:bodyPr/>
          <a:lstStyle/>
          <a:p>
            <a:pPr algn="ctr" rtl="1"/>
            <a:r>
              <a:rPr lang="fa-IR" b="1" dirty="0" smtClean="0">
                <a:latin typeface="AP Yekan black" panose="02000503030000020004" pitchFamily="2" charset="-78"/>
                <a:cs typeface="B Nazanin" panose="00000400000000000000" pitchFamily="2" charset="-78"/>
              </a:rPr>
              <a:t>روش جمع آوری اطلاعات تکمیلی گزارشها</a:t>
            </a:r>
            <a:endParaRPr lang="fa-IR" b="1" dirty="0">
              <a:latin typeface="AP Yekan black" panose="02000503030000020004" pitchFamily="2" charset="-78"/>
              <a:cs typeface="B Nazanin" panose="00000400000000000000" pitchFamily="2" charset="-78"/>
            </a:endParaRPr>
          </a:p>
        </p:txBody>
      </p:sp>
    </p:spTree>
    <p:extLst>
      <p:ext uri="{BB962C8B-B14F-4D97-AF65-F5344CB8AC3E}">
        <p14:creationId xmlns:p14="http://schemas.microsoft.com/office/powerpoint/2010/main" val="133448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17869"/>
            <a:ext cx="10888279" cy="603031"/>
          </a:xfrm>
          <a:solidFill>
            <a:srgbClr val="FFFF00"/>
          </a:solidFill>
        </p:spPr>
        <p:txBody>
          <a:bodyPr/>
          <a:lstStyle/>
          <a:p>
            <a:pPr algn="ctr" rtl="1"/>
            <a:r>
              <a:rPr lang="fa-IR" b="1" dirty="0" smtClean="0"/>
              <a:t>مشکلات بررسی گزارشها با اطلاعات ناقص</a:t>
            </a:r>
            <a:r>
              <a:rPr lang="fa-IR" dirty="0" smtClean="0"/>
              <a:t>:</a:t>
            </a:r>
            <a:endParaRPr lang="fa-IR" dirty="0"/>
          </a:p>
        </p:txBody>
      </p:sp>
      <p:sp>
        <p:nvSpPr>
          <p:cNvPr id="3" name="Content Placeholder 2"/>
          <p:cNvSpPr>
            <a:spLocks noGrp="1"/>
          </p:cNvSpPr>
          <p:nvPr>
            <p:ph idx="1"/>
          </p:nvPr>
        </p:nvSpPr>
        <p:spPr>
          <a:xfrm>
            <a:off x="596900" y="2120900"/>
            <a:ext cx="10989879" cy="4318001"/>
          </a:xfrm>
        </p:spPr>
        <p:txBody>
          <a:bodyPr/>
          <a:lstStyle/>
          <a:p>
            <a:pPr algn="justLow" rtl="1">
              <a:lnSpc>
                <a:spcPct val="150000"/>
              </a:lnSpc>
              <a:buFont typeface="Wingdings" panose="05000000000000000000" pitchFamily="2" charset="2"/>
              <a:buChar char="Ø"/>
            </a:pPr>
            <a:r>
              <a:rPr lang="fa-IR" dirty="0" smtClean="0"/>
              <a:t>گزارش دهی عوارض ناخواسته و اشتباهات دارویی، با ارسال </a:t>
            </a:r>
            <a:r>
              <a:rPr lang="fa-IR" dirty="0" smtClean="0">
                <a:solidFill>
                  <a:srgbClr val="FF0000"/>
                </a:solidFill>
              </a:rPr>
              <a:t>اطلاعات ناقص توسط گزارشگر، </a:t>
            </a:r>
            <a:r>
              <a:rPr lang="fa-IR" b="1" dirty="0" smtClean="0"/>
              <a:t>مانع ارزیابی و بررسی دقیق کارشناسی </a:t>
            </a:r>
            <a:r>
              <a:rPr lang="fa-IR" dirty="0" smtClean="0"/>
              <a:t>گزارش ها می شود.</a:t>
            </a:r>
          </a:p>
          <a:p>
            <a:pPr algn="justLow" rtl="1">
              <a:lnSpc>
                <a:spcPct val="150000"/>
              </a:lnSpc>
              <a:buFont typeface="Wingdings" panose="05000000000000000000" pitchFamily="2" charset="2"/>
              <a:buChar char="Ø"/>
            </a:pPr>
            <a:r>
              <a:rPr lang="fa-IR" dirty="0" smtClean="0"/>
              <a:t>در صورت ارسال گزارشهای ناقص به ستاد، با توجه به تعداد بالای گزارشهای ناقص، </a:t>
            </a:r>
            <a:r>
              <a:rPr lang="fa-IR" b="1" dirty="0" smtClean="0"/>
              <a:t>وقت و زمان بسیاری </a:t>
            </a:r>
            <a:r>
              <a:rPr lang="fa-IR" dirty="0" smtClean="0"/>
              <a:t>توسط کارشناسان ستادی صرف  پیگیری گزارشهای ناقص و جمع آوری اطلاعات مورد نیاز می شود.</a:t>
            </a:r>
          </a:p>
          <a:p>
            <a:pPr algn="justLow" rtl="1">
              <a:lnSpc>
                <a:spcPct val="150000"/>
              </a:lnSpc>
              <a:buFont typeface="Wingdings" panose="05000000000000000000" pitchFamily="2" charset="2"/>
              <a:buChar char="Ø"/>
            </a:pPr>
            <a:r>
              <a:rPr lang="fa-IR" b="1" dirty="0" smtClean="0"/>
              <a:t>کمبود نیروهای کارشناس ستادی</a:t>
            </a:r>
            <a:r>
              <a:rPr lang="fa-IR" dirty="0" smtClean="0"/>
              <a:t>، بررسی دقیق گزارشها رابا مشکل مواجه می کند.</a:t>
            </a:r>
          </a:p>
        </p:txBody>
      </p:sp>
    </p:spTree>
    <p:extLst>
      <p:ext uri="{BB962C8B-B14F-4D97-AF65-F5344CB8AC3E}">
        <p14:creationId xmlns:p14="http://schemas.microsoft.com/office/powerpoint/2010/main" val="717486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2047876"/>
            <a:ext cx="10591800" cy="4302124"/>
          </a:xfrm>
        </p:spPr>
        <p:txBody>
          <a:bodyPr/>
          <a:lstStyle/>
          <a:p>
            <a:pPr algn="r" rtl="1">
              <a:lnSpc>
                <a:spcPct val="150000"/>
              </a:lnSpc>
            </a:pPr>
            <a:r>
              <a:rPr lang="fa-IR" b="1" u="sng" dirty="0" smtClean="0">
                <a:solidFill>
                  <a:srgbClr val="FF0000"/>
                </a:solidFill>
              </a:rPr>
              <a:t>جمع آوری اطلاعات عارضه دارویی: از طریق رابط </a:t>
            </a:r>
            <a:r>
              <a:rPr lang="en-US" b="1" u="sng" dirty="0" smtClean="0">
                <a:solidFill>
                  <a:srgbClr val="FF0000"/>
                </a:solidFill>
              </a:rPr>
              <a:t>ADR</a:t>
            </a:r>
            <a:r>
              <a:rPr lang="fa-IR" b="1" u="sng" dirty="0">
                <a:solidFill>
                  <a:srgbClr val="FF0000"/>
                </a:solidFill>
              </a:rPr>
              <a:t> </a:t>
            </a:r>
            <a:r>
              <a:rPr lang="fa-IR" b="1" u="sng" dirty="0" smtClean="0">
                <a:solidFill>
                  <a:srgbClr val="FF0000"/>
                </a:solidFill>
              </a:rPr>
              <a:t>بیمارستان یا کاربر سامانه</a:t>
            </a:r>
          </a:p>
          <a:p>
            <a:pPr algn="r" rtl="1">
              <a:lnSpc>
                <a:spcPct val="150000"/>
              </a:lnSpc>
            </a:pPr>
            <a:r>
              <a:rPr lang="fa-IR" b="1" dirty="0" smtClean="0"/>
              <a:t>بررسی پرونده بیمار</a:t>
            </a:r>
          </a:p>
          <a:p>
            <a:pPr algn="r" rtl="1">
              <a:lnSpc>
                <a:spcPct val="150000"/>
              </a:lnSpc>
            </a:pPr>
            <a:r>
              <a:rPr lang="fa-IR" b="1" dirty="0" smtClean="0"/>
              <a:t>از طریق تماس با بیمار یا مراقبین بیمار</a:t>
            </a:r>
          </a:p>
          <a:p>
            <a:pPr algn="r" rtl="1">
              <a:lnSpc>
                <a:spcPct val="150000"/>
              </a:lnSpc>
            </a:pPr>
            <a:r>
              <a:rPr lang="fa-IR" b="1" dirty="0" smtClean="0"/>
              <a:t>از طریق پزشک معالج و پرستار مربوطه</a:t>
            </a:r>
          </a:p>
          <a:p>
            <a:pPr algn="r" rtl="1">
              <a:lnSpc>
                <a:spcPct val="150000"/>
              </a:lnSpc>
            </a:pPr>
            <a:endParaRPr lang="en-US" b="1" dirty="0">
              <a:solidFill>
                <a:srgbClr val="FF0000"/>
              </a:solidFill>
            </a:endParaRPr>
          </a:p>
        </p:txBody>
      </p:sp>
      <p:sp>
        <p:nvSpPr>
          <p:cNvPr id="4" name="Title 1"/>
          <p:cNvSpPr>
            <a:spLocks noGrp="1"/>
          </p:cNvSpPr>
          <p:nvPr>
            <p:ph type="title"/>
          </p:nvPr>
        </p:nvSpPr>
        <p:spPr>
          <a:xfrm>
            <a:off x="914400" y="1439041"/>
            <a:ext cx="10515600" cy="710434"/>
          </a:xfrm>
          <a:solidFill>
            <a:srgbClr val="FFC000"/>
          </a:solidFill>
        </p:spPr>
        <p:txBody>
          <a:bodyPr/>
          <a:lstStyle/>
          <a:p>
            <a:pPr algn="ctr" rtl="1"/>
            <a:r>
              <a:rPr lang="fa-IR" b="1" dirty="0" smtClean="0">
                <a:latin typeface="AP Yekan black" panose="02000503030000020004" pitchFamily="2" charset="-78"/>
                <a:cs typeface="B Nazanin" panose="00000400000000000000" pitchFamily="2" charset="-78"/>
              </a:rPr>
              <a:t>روش جمع آوری اطلاعات تکمیلی گزارشها</a:t>
            </a:r>
            <a:endParaRPr lang="fa-IR" b="1" dirty="0">
              <a:latin typeface="AP Yekan black" panose="02000503030000020004" pitchFamily="2" charset="-78"/>
              <a:cs typeface="B Nazanin" panose="00000400000000000000" pitchFamily="2" charset="-78"/>
            </a:endParaRPr>
          </a:p>
        </p:txBody>
      </p:sp>
    </p:spTree>
    <p:extLst>
      <p:ext uri="{BB962C8B-B14F-4D97-AF65-F5344CB8AC3E}">
        <p14:creationId xmlns:p14="http://schemas.microsoft.com/office/powerpoint/2010/main" val="1401496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2006600"/>
            <a:ext cx="10604500" cy="4343400"/>
          </a:xfrm>
        </p:spPr>
        <p:txBody>
          <a:bodyPr/>
          <a:lstStyle/>
          <a:p>
            <a:pPr algn="r" rtl="1">
              <a:lnSpc>
                <a:spcPct val="150000"/>
              </a:lnSpc>
            </a:pPr>
            <a:r>
              <a:rPr lang="fa-IR" b="1" u="sng" dirty="0" smtClean="0">
                <a:solidFill>
                  <a:srgbClr val="FF0000"/>
                </a:solidFill>
              </a:rPr>
              <a:t>جمع آوری اطلاعات داروهای مشکوک به ایجاد عارضه: از طریق رابط </a:t>
            </a:r>
            <a:r>
              <a:rPr lang="en-US" b="1" u="sng" dirty="0" smtClean="0">
                <a:solidFill>
                  <a:srgbClr val="FF0000"/>
                </a:solidFill>
              </a:rPr>
              <a:t>ADR</a:t>
            </a:r>
            <a:r>
              <a:rPr lang="fa-IR" b="1" u="sng" dirty="0">
                <a:solidFill>
                  <a:srgbClr val="FF0000"/>
                </a:solidFill>
              </a:rPr>
              <a:t> </a:t>
            </a:r>
            <a:r>
              <a:rPr lang="fa-IR" b="1" u="sng" dirty="0" smtClean="0">
                <a:solidFill>
                  <a:srgbClr val="FF0000"/>
                </a:solidFill>
              </a:rPr>
              <a:t>بیمارستان یا کاربر سامانه</a:t>
            </a:r>
          </a:p>
          <a:p>
            <a:pPr algn="r" rtl="1">
              <a:lnSpc>
                <a:spcPct val="150000"/>
              </a:lnSpc>
            </a:pPr>
            <a:r>
              <a:rPr lang="fa-IR" b="1" dirty="0" smtClean="0"/>
              <a:t>بررسی پرونده بیمار</a:t>
            </a:r>
          </a:p>
          <a:p>
            <a:pPr algn="r" rtl="1">
              <a:lnSpc>
                <a:spcPct val="150000"/>
              </a:lnSpc>
            </a:pPr>
            <a:r>
              <a:rPr lang="fa-IR" b="1" dirty="0" smtClean="0"/>
              <a:t>از طریق تماس با بیمار یا مراقبین بیمار</a:t>
            </a:r>
          </a:p>
          <a:p>
            <a:pPr algn="r" rtl="1">
              <a:lnSpc>
                <a:spcPct val="150000"/>
              </a:lnSpc>
            </a:pPr>
            <a:r>
              <a:rPr lang="fa-IR" b="1" dirty="0" smtClean="0"/>
              <a:t>از طریق پزشک معالج و پرستار مربوطه</a:t>
            </a:r>
          </a:p>
          <a:p>
            <a:pPr algn="r" rtl="1">
              <a:lnSpc>
                <a:spcPct val="150000"/>
              </a:lnSpc>
            </a:pPr>
            <a:r>
              <a:rPr lang="fa-IR" b="1" dirty="0" smtClean="0"/>
              <a:t>از طریق داروساز مسئول فنی داروخانه محل تهیه دارو</a:t>
            </a:r>
          </a:p>
          <a:p>
            <a:pPr algn="r" rtl="1">
              <a:lnSpc>
                <a:spcPct val="150000"/>
              </a:lnSpc>
            </a:pPr>
            <a:endParaRPr lang="en-US" b="1" dirty="0">
              <a:solidFill>
                <a:srgbClr val="FF0000"/>
              </a:solidFill>
            </a:endParaRPr>
          </a:p>
        </p:txBody>
      </p:sp>
      <p:sp>
        <p:nvSpPr>
          <p:cNvPr id="4" name="Title 1"/>
          <p:cNvSpPr>
            <a:spLocks noGrp="1"/>
          </p:cNvSpPr>
          <p:nvPr>
            <p:ph type="title"/>
          </p:nvPr>
        </p:nvSpPr>
        <p:spPr>
          <a:xfrm>
            <a:off x="914400" y="1371600"/>
            <a:ext cx="10642600" cy="777875"/>
          </a:xfrm>
          <a:solidFill>
            <a:srgbClr val="FFC000"/>
          </a:solidFill>
        </p:spPr>
        <p:txBody>
          <a:bodyPr/>
          <a:lstStyle/>
          <a:p>
            <a:pPr algn="ctr" rtl="1"/>
            <a:r>
              <a:rPr lang="fa-IR" b="1" dirty="0" smtClean="0">
                <a:latin typeface="AP Yekan black" panose="02000503030000020004" pitchFamily="2" charset="-78"/>
                <a:cs typeface="B Nazanin" panose="00000400000000000000" pitchFamily="2" charset="-78"/>
              </a:rPr>
              <a:t>روش جمع آوری اطلاعات تکمیلی گزارشها</a:t>
            </a:r>
            <a:endParaRPr lang="fa-IR" b="1" dirty="0">
              <a:latin typeface="AP Yekan black" panose="02000503030000020004" pitchFamily="2" charset="-78"/>
              <a:cs typeface="B Nazanin" panose="00000400000000000000" pitchFamily="2" charset="-78"/>
            </a:endParaRPr>
          </a:p>
        </p:txBody>
      </p:sp>
    </p:spTree>
    <p:extLst>
      <p:ext uri="{BB962C8B-B14F-4D97-AF65-F5344CB8AC3E}">
        <p14:creationId xmlns:p14="http://schemas.microsoft.com/office/powerpoint/2010/main" val="1317190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2149475"/>
            <a:ext cx="11264900" cy="4200524"/>
          </a:xfrm>
        </p:spPr>
        <p:txBody>
          <a:bodyPr/>
          <a:lstStyle/>
          <a:p>
            <a:pPr algn="r" rtl="1">
              <a:lnSpc>
                <a:spcPct val="150000"/>
              </a:lnSpc>
            </a:pPr>
            <a:r>
              <a:rPr lang="fa-IR" b="1" u="sng" dirty="0" smtClean="0">
                <a:solidFill>
                  <a:srgbClr val="FF0000"/>
                </a:solidFill>
              </a:rPr>
              <a:t>جمع آوری اطلاعات داروهای مشکوک به ایجاد عارضه:</a:t>
            </a:r>
          </a:p>
          <a:p>
            <a:pPr algn="justLow" rtl="1">
              <a:lnSpc>
                <a:spcPct val="150000"/>
              </a:lnSpc>
            </a:pPr>
            <a:r>
              <a:rPr lang="fa-IR" b="1" u="sng" dirty="0" smtClean="0">
                <a:solidFill>
                  <a:srgbClr val="FF0000"/>
                </a:solidFill>
              </a:rPr>
              <a:t>آیا ویال یا آمپول یا بسته داروی مصرفی بیمار دور انداخته شده و در دسترس نمی باشد؟</a:t>
            </a:r>
          </a:p>
          <a:p>
            <a:pPr algn="justLow" rtl="1">
              <a:lnSpc>
                <a:spcPct val="150000"/>
              </a:lnSpc>
            </a:pPr>
            <a:r>
              <a:rPr lang="fa-IR" b="1" u="sng" dirty="0" smtClean="0">
                <a:solidFill>
                  <a:srgbClr val="FF0000"/>
                </a:solidFill>
              </a:rPr>
              <a:t>پیگیری از داروساز مسئول فنی داروخانه: </a:t>
            </a:r>
            <a:r>
              <a:rPr lang="fa-IR" b="1" dirty="0" smtClean="0"/>
              <a:t>با توجه به موجودی داروخانه و مراجعه به فاکتورهای خرید و بررسی شرکتهای سازنده و شماره سری ساختهای موجود بررسی لازم انجام شود.( اگر داروهای مورد نظر موجود در داروخانه همه از یک شرکت و دارای یک شماره سری ساخت باشند، مشخصات داروی مصرفی بیمار قابل گزارش است.)</a:t>
            </a:r>
            <a:endParaRPr lang="en-US" b="1" dirty="0"/>
          </a:p>
        </p:txBody>
      </p:sp>
      <p:sp>
        <p:nvSpPr>
          <p:cNvPr id="4" name="Title 1"/>
          <p:cNvSpPr>
            <a:spLocks noGrp="1"/>
          </p:cNvSpPr>
          <p:nvPr>
            <p:ph type="title"/>
          </p:nvPr>
        </p:nvSpPr>
        <p:spPr>
          <a:xfrm>
            <a:off x="914400" y="1371600"/>
            <a:ext cx="10642600" cy="777875"/>
          </a:xfrm>
          <a:solidFill>
            <a:srgbClr val="FFC000"/>
          </a:solidFill>
        </p:spPr>
        <p:txBody>
          <a:bodyPr/>
          <a:lstStyle/>
          <a:p>
            <a:pPr algn="ctr" rtl="1"/>
            <a:r>
              <a:rPr lang="fa-IR" b="1" dirty="0" smtClean="0">
                <a:latin typeface="AP Yekan black" panose="02000503030000020004" pitchFamily="2" charset="-78"/>
                <a:cs typeface="B Nazanin" panose="00000400000000000000" pitchFamily="2" charset="-78"/>
              </a:rPr>
              <a:t>روش جمع آوری اطلاعات تکمیلی گزارشها</a:t>
            </a:r>
            <a:endParaRPr lang="fa-IR" b="1" dirty="0">
              <a:latin typeface="AP Yekan black" panose="02000503030000020004" pitchFamily="2" charset="-78"/>
              <a:cs typeface="B Nazanin" panose="00000400000000000000" pitchFamily="2" charset="-78"/>
            </a:endParaRPr>
          </a:p>
        </p:txBody>
      </p:sp>
    </p:spTree>
    <p:extLst>
      <p:ext uri="{BB962C8B-B14F-4D97-AF65-F5344CB8AC3E}">
        <p14:creationId xmlns:p14="http://schemas.microsoft.com/office/powerpoint/2010/main" val="431309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600201"/>
            <a:ext cx="10934700" cy="673099"/>
          </a:xfrm>
          <a:solidFill>
            <a:srgbClr val="FFFF00"/>
          </a:solidFill>
        </p:spPr>
        <p:txBody>
          <a:bodyPr/>
          <a:lstStyle/>
          <a:p>
            <a:pPr algn="r" rtl="1"/>
            <a:r>
              <a:rPr lang="fa-IR" sz="3600" dirty="0" smtClean="0"/>
              <a:t>فرم اطلاعات تکمیلی عوارض جدی تهدیدکننده حیات یا منجر به مرگ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901" y="2174130"/>
            <a:ext cx="6832599" cy="8834340"/>
          </a:xfrm>
        </p:spPr>
      </p:pic>
    </p:spTree>
    <p:extLst>
      <p:ext uri="{BB962C8B-B14F-4D97-AF65-F5344CB8AC3E}">
        <p14:creationId xmlns:p14="http://schemas.microsoft.com/office/powerpoint/2010/main" val="3105563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70001"/>
            <a:ext cx="10934700" cy="673099"/>
          </a:xfrm>
          <a:solidFill>
            <a:srgbClr val="FFFF00"/>
          </a:solidFill>
        </p:spPr>
        <p:txBody>
          <a:bodyPr/>
          <a:lstStyle/>
          <a:p>
            <a:pPr algn="r" rtl="1"/>
            <a:r>
              <a:rPr lang="fa-IR" sz="3600" dirty="0" smtClean="0"/>
              <a:t>فرم اطلاعات تکمیلی عوارض جدی تهدیدکننده حیات یا منجر به مرگ                </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80634166"/>
              </p:ext>
            </p:extLst>
          </p:nvPr>
        </p:nvGraphicFramePr>
        <p:xfrm>
          <a:off x="965200" y="2108199"/>
          <a:ext cx="10541000" cy="4013200"/>
        </p:xfrm>
        <a:graphic>
          <a:graphicData uri="http://schemas.openxmlformats.org/drawingml/2006/table">
            <a:tbl>
              <a:tblPr rtl="1" firstRow="1" firstCol="1" bandRow="1">
                <a:tableStyleId>{5C22544A-7EE6-4342-B048-85BDC9FD1C3A}</a:tableStyleId>
              </a:tblPr>
              <a:tblGrid>
                <a:gridCol w="295915"/>
                <a:gridCol w="203333"/>
                <a:gridCol w="6229291"/>
                <a:gridCol w="3812461"/>
              </a:tblGrid>
              <a:tr h="596272">
                <a:tc>
                  <a:txBody>
                    <a:bodyPr/>
                    <a:lstStyle/>
                    <a:p>
                      <a:pPr marL="0" marR="0" algn="r" rtl="1">
                        <a:lnSpc>
                          <a:spcPct val="107000"/>
                        </a:lnSpc>
                        <a:spcBef>
                          <a:spcPts val="0"/>
                        </a:spcBef>
                        <a:spcAft>
                          <a:spcPts val="0"/>
                        </a:spcAft>
                      </a:pPr>
                      <a:r>
                        <a:rPr lang="ar-SA" sz="1000" dirty="0">
                          <a:effectLst/>
                        </a:rPr>
                        <a:t>ردیف</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gridSpan="2">
                  <a:txBody>
                    <a:bodyPr/>
                    <a:lstStyle/>
                    <a:p>
                      <a:pPr marL="0" marR="0" indent="457200" algn="ctr" rtl="1">
                        <a:lnSpc>
                          <a:spcPct val="107000"/>
                        </a:lnSpc>
                        <a:spcBef>
                          <a:spcPts val="0"/>
                        </a:spcBef>
                        <a:spcAft>
                          <a:spcPts val="0"/>
                        </a:spcAft>
                      </a:pPr>
                      <a:r>
                        <a:rPr lang="ar-SA" sz="1000">
                          <a:effectLst/>
                        </a:rPr>
                        <a:t>اطلاعات تکمیلی گزارشهای عوارض دارویی</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pPr marL="0" marR="0" indent="457200" algn="ctr" rtl="1">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36013">
                <a:tc gridSpan="4">
                  <a:txBody>
                    <a:bodyPr/>
                    <a:lstStyle/>
                    <a:p>
                      <a:pPr marL="0" marR="0" algn="r" rtl="1">
                        <a:lnSpc>
                          <a:spcPct val="107000"/>
                        </a:lnSpc>
                        <a:spcBef>
                          <a:spcPts val="0"/>
                        </a:spcBef>
                        <a:spcAft>
                          <a:spcPts val="0"/>
                        </a:spcAft>
                      </a:pPr>
                      <a:r>
                        <a:rPr lang="ar-SA" sz="1000" dirty="0">
                          <a:effectLst/>
                        </a:rPr>
                        <a:t>مشخصات بیمار:</a:t>
                      </a:r>
                      <a:endParaRPr lang="en-US" sz="1000" dirty="0">
                        <a:effectLst/>
                      </a:endParaRPr>
                    </a:p>
                    <a:p>
                      <a:pPr marL="0" marR="0" algn="r" rtl="1">
                        <a:lnSpc>
                          <a:spcPct val="107000"/>
                        </a:lnSpc>
                        <a:spcBef>
                          <a:spcPts val="0"/>
                        </a:spcBef>
                        <a:spcAft>
                          <a:spcPts val="0"/>
                        </a:spcAft>
                      </a:pPr>
                      <a:r>
                        <a:rPr lang="ar-SA" sz="1000" dirty="0">
                          <a:effectLst/>
                        </a:rPr>
                        <a:t> نام:             نام خانوادگی:                   سن:            جنسیت:                شماره ثبت سامانه گزارش:</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hMerge="1">
                  <a:txBody>
                    <a:bodyPr/>
                    <a:lstStyle/>
                    <a:p>
                      <a:endParaRPr lang="en-US"/>
                    </a:p>
                  </a:txBody>
                  <a:tcPr/>
                </a:tc>
                <a:tc hMerge="1">
                  <a:txBody>
                    <a:bodyPr/>
                    <a:lstStyle/>
                    <a:p>
                      <a:endParaRPr lang="en-US"/>
                    </a:p>
                  </a:txBody>
                  <a:tcPr/>
                </a:tc>
              </a:tr>
              <a:tr h="642365">
                <a:tc gridSpan="2">
                  <a:txBody>
                    <a:bodyPr/>
                    <a:lstStyle/>
                    <a:p>
                      <a:pPr marL="0" marR="0" algn="r" rtl="1">
                        <a:lnSpc>
                          <a:spcPct val="107000"/>
                        </a:lnSpc>
                        <a:spcBef>
                          <a:spcPts val="0"/>
                        </a:spcBef>
                        <a:spcAft>
                          <a:spcPts val="0"/>
                        </a:spcAft>
                      </a:pPr>
                      <a:r>
                        <a:rPr lang="ar-SA" sz="1000" dirty="0">
                          <a:effectLst/>
                        </a:rPr>
                        <a:t>1</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a:txBody>
                    <a:bodyPr/>
                    <a:lstStyle/>
                    <a:p>
                      <a:pPr marL="228600" marR="0" algn="justLow" rtl="1">
                        <a:lnSpc>
                          <a:spcPct val="107000"/>
                        </a:lnSpc>
                        <a:spcBef>
                          <a:spcPts val="0"/>
                        </a:spcBef>
                        <a:spcAft>
                          <a:spcPts val="0"/>
                        </a:spcAft>
                      </a:pPr>
                      <a:r>
                        <a:rPr lang="ar-SA" sz="1000" u="sng">
                          <a:effectLst/>
                        </a:rPr>
                        <a:t>ارسال تصاویر</a:t>
                      </a:r>
                      <a:r>
                        <a:rPr lang="fa-IR" sz="1000" u="sng">
                          <a:effectLst/>
                        </a:rPr>
                        <a:t>بسته بندی شامل </a:t>
                      </a:r>
                      <a:r>
                        <a:rPr lang="ar-SA" sz="1000" u="sng">
                          <a:effectLst/>
                        </a:rPr>
                        <a:t>جعبه، آمپول، ویال</a:t>
                      </a:r>
                      <a:r>
                        <a:rPr lang="fa-IR" sz="1000" u="sng">
                          <a:effectLst/>
                        </a:rPr>
                        <a:t>، بلیستر </a:t>
                      </a:r>
                      <a:r>
                        <a:rPr lang="fa-IR" sz="1000">
                          <a:effectLst/>
                        </a:rPr>
                        <a:t>داروی مصرف شده در بیمار به نحوی که مشخصات کامل داروازجمله شکل و قدرت دارویی، نام شرکت سازنده، شماره سری ساخت و تاریخ انقضاء در تصاویرارسالی مشخص باشد. </a:t>
                      </a:r>
                      <a:endParaRPr lang="en-US" sz="1000">
                        <a:effectLst/>
                      </a:endParaRPr>
                    </a:p>
                    <a:p>
                      <a:pPr marL="0" marR="0" algn="r" rtl="1">
                        <a:lnSpc>
                          <a:spcPct val="107000"/>
                        </a:lnSpc>
                        <a:spcBef>
                          <a:spcPts val="0"/>
                        </a:spcBef>
                        <a:spcAft>
                          <a:spcPts val="0"/>
                        </a:spcAft>
                      </a:pPr>
                      <a:r>
                        <a:rPr lang="ar-SA"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66829">
                <a:tc gridSpan="2">
                  <a:txBody>
                    <a:bodyPr/>
                    <a:lstStyle/>
                    <a:p>
                      <a:pPr marL="0" marR="0" algn="r" rtl="1">
                        <a:lnSpc>
                          <a:spcPct val="107000"/>
                        </a:lnSpc>
                        <a:spcBef>
                          <a:spcPts val="0"/>
                        </a:spcBef>
                        <a:spcAft>
                          <a:spcPts val="0"/>
                        </a:spcAft>
                      </a:pPr>
                      <a:r>
                        <a:rPr lang="ar-SA" sz="1000">
                          <a:effectLst/>
                        </a:rPr>
                        <a:t>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a:txBody>
                    <a:bodyPr/>
                    <a:lstStyle/>
                    <a:p>
                      <a:pPr marL="0" marR="0" algn="just" rtl="1">
                        <a:lnSpc>
                          <a:spcPct val="107000"/>
                        </a:lnSpc>
                        <a:spcBef>
                          <a:spcPts val="0"/>
                        </a:spcBef>
                        <a:spcAft>
                          <a:spcPts val="0"/>
                        </a:spcAft>
                      </a:pPr>
                      <a:r>
                        <a:rPr lang="fa-IR" sz="1000" u="sng">
                          <a:effectLst/>
                        </a:rPr>
                        <a:t>ارسال تصاویر فاکتور </a:t>
                      </a:r>
                      <a:r>
                        <a:rPr lang="fa-IR" sz="1000">
                          <a:effectLst/>
                        </a:rPr>
                        <a:t>خرید دارو توسط داروخانه محل تهیه داروی مذکور</a:t>
                      </a:r>
                      <a:endParaRPr lang="en-US" sz="1000">
                        <a:effectLst/>
                      </a:endParaRPr>
                    </a:p>
                    <a:p>
                      <a:pPr marL="0" marR="0" algn="just" rtl="1">
                        <a:lnSpc>
                          <a:spcPct val="107000"/>
                        </a:lnSpc>
                        <a:spcBef>
                          <a:spcPts val="0"/>
                        </a:spcBef>
                        <a:spcAft>
                          <a:spcPts val="0"/>
                        </a:spcAft>
                      </a:pPr>
                      <a:r>
                        <a:rPr lang="ar-SA"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301878">
                <a:tc gridSpan="2">
                  <a:txBody>
                    <a:bodyPr/>
                    <a:lstStyle/>
                    <a:p>
                      <a:pPr marL="0" marR="0" algn="r" rtl="1">
                        <a:lnSpc>
                          <a:spcPct val="107000"/>
                        </a:lnSpc>
                        <a:spcBef>
                          <a:spcPts val="0"/>
                        </a:spcBef>
                        <a:spcAft>
                          <a:spcPts val="0"/>
                        </a:spcAft>
                      </a:pPr>
                      <a:r>
                        <a:rPr lang="ar-SA" sz="1000">
                          <a:effectLst/>
                        </a:rPr>
                        <a:t>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a:txBody>
                    <a:bodyPr/>
                    <a:lstStyle/>
                    <a:p>
                      <a:pPr marL="0" marR="0" algn="just" rtl="1">
                        <a:lnSpc>
                          <a:spcPct val="107000"/>
                        </a:lnSpc>
                        <a:spcBef>
                          <a:spcPts val="0"/>
                        </a:spcBef>
                        <a:spcAft>
                          <a:spcPts val="0"/>
                        </a:spcAft>
                      </a:pPr>
                      <a:r>
                        <a:rPr lang="fa-IR" sz="1000">
                          <a:effectLst/>
                        </a:rPr>
                        <a:t>مشخصات کامل دارو شامل شکل و قدرت دارویی، نام شرکت سازنده، شماره سری ساخت و تاریخ انقضاء</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36351">
                <a:tc gridSpan="2">
                  <a:txBody>
                    <a:bodyPr/>
                    <a:lstStyle/>
                    <a:p>
                      <a:pPr marL="0" marR="0" algn="r" rtl="1">
                        <a:lnSpc>
                          <a:spcPct val="107000"/>
                        </a:lnSpc>
                        <a:spcBef>
                          <a:spcPts val="0"/>
                        </a:spcBef>
                        <a:spcAft>
                          <a:spcPts val="0"/>
                        </a:spcAft>
                      </a:pPr>
                      <a:r>
                        <a:rPr lang="ar-SA" sz="1000">
                          <a:effectLst/>
                        </a:rPr>
                        <a:t>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a:txBody>
                    <a:bodyPr/>
                    <a:lstStyle/>
                    <a:p>
                      <a:pPr marL="0" marR="0" algn="just" rtl="1">
                        <a:lnSpc>
                          <a:spcPct val="107000"/>
                        </a:lnSpc>
                        <a:spcBef>
                          <a:spcPts val="0"/>
                        </a:spcBef>
                        <a:spcAft>
                          <a:spcPts val="0"/>
                        </a:spcAft>
                      </a:pPr>
                      <a:r>
                        <a:rPr lang="fa-IR" sz="1000">
                          <a:effectLst/>
                        </a:rPr>
                        <a:t>آیا </a:t>
                      </a:r>
                      <a:r>
                        <a:rPr lang="fa-IR" sz="1000" u="sng">
                          <a:effectLst/>
                        </a:rPr>
                        <a:t>شرایط نگهداری و آماده سازی دارو </a:t>
                      </a:r>
                      <a:r>
                        <a:rPr lang="fa-IR" sz="1000">
                          <a:effectLst/>
                        </a:rPr>
                        <a:t>مطابق توصیه شرکت سازنده دربروشور رعایت شده است؟</a:t>
                      </a:r>
                      <a:endParaRPr lang="en-US" sz="1000">
                        <a:effectLst/>
                      </a:endParaRPr>
                    </a:p>
                    <a:p>
                      <a:pPr marL="0" marR="0" algn="just" rtl="1">
                        <a:lnSpc>
                          <a:spcPct val="107000"/>
                        </a:lnSpc>
                        <a:spcBef>
                          <a:spcPts val="0"/>
                        </a:spcBef>
                        <a:spcAft>
                          <a:spcPts val="0"/>
                        </a:spcAft>
                      </a:pPr>
                      <a:r>
                        <a:rPr lang="ar-SA"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626923">
                <a:tc gridSpan="2">
                  <a:txBody>
                    <a:bodyPr/>
                    <a:lstStyle/>
                    <a:p>
                      <a:pPr marL="0" marR="0" algn="r" rtl="1">
                        <a:lnSpc>
                          <a:spcPct val="107000"/>
                        </a:lnSpc>
                        <a:spcBef>
                          <a:spcPts val="0"/>
                        </a:spcBef>
                        <a:spcAft>
                          <a:spcPts val="0"/>
                        </a:spcAft>
                      </a:pPr>
                      <a:r>
                        <a:rPr lang="ar-SA" sz="1000">
                          <a:effectLst/>
                        </a:rPr>
                        <a:t>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a:txBody>
                    <a:bodyPr/>
                    <a:lstStyle/>
                    <a:p>
                      <a:pPr marL="0" marR="0" algn="just" rtl="1">
                        <a:lnSpc>
                          <a:spcPct val="150000"/>
                        </a:lnSpc>
                        <a:spcBef>
                          <a:spcPts val="0"/>
                        </a:spcBef>
                        <a:spcAft>
                          <a:spcPts val="0"/>
                        </a:spcAft>
                      </a:pPr>
                      <a:r>
                        <a:rPr lang="fa-IR" sz="1000">
                          <a:effectLst/>
                        </a:rPr>
                        <a:t>تعداد کل مصرفی داروی مشکوک به ایجاد عارضه در سایر بیماران در آن مرکز درمانی چند عدد بوده است؟</a:t>
                      </a:r>
                      <a:endParaRPr lang="en-US" sz="1000">
                        <a:effectLst/>
                      </a:endParaRPr>
                    </a:p>
                    <a:p>
                      <a:pPr marL="228600" marR="0" algn="just" rtl="1">
                        <a:lnSpc>
                          <a:spcPct val="150000"/>
                        </a:lnSpc>
                        <a:spcBef>
                          <a:spcPts val="0"/>
                        </a:spcBef>
                        <a:spcAft>
                          <a:spcPts val="0"/>
                        </a:spcAft>
                      </a:pPr>
                      <a:r>
                        <a:rPr lang="ar-SA"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706569">
                <a:tc gridSpan="2">
                  <a:txBody>
                    <a:bodyPr/>
                    <a:lstStyle/>
                    <a:p>
                      <a:pPr marL="0" marR="0" algn="r" rtl="1">
                        <a:lnSpc>
                          <a:spcPct val="107000"/>
                        </a:lnSpc>
                        <a:spcBef>
                          <a:spcPts val="0"/>
                        </a:spcBef>
                        <a:spcAft>
                          <a:spcPts val="0"/>
                        </a:spcAft>
                      </a:pPr>
                      <a:r>
                        <a:rPr lang="ar-SA" sz="1000">
                          <a:effectLst/>
                        </a:rPr>
                        <a:t>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hMerge="1">
                  <a:txBody>
                    <a:bodyPr/>
                    <a:lstStyle/>
                    <a:p>
                      <a:endParaRPr lang="en-US"/>
                    </a:p>
                  </a:txBody>
                  <a:tcPr/>
                </a:tc>
                <a:tc>
                  <a:txBody>
                    <a:bodyPr/>
                    <a:lstStyle/>
                    <a:p>
                      <a:pPr marL="0" marR="0" algn="just" rtl="1">
                        <a:lnSpc>
                          <a:spcPct val="150000"/>
                        </a:lnSpc>
                        <a:spcBef>
                          <a:spcPts val="0"/>
                        </a:spcBef>
                        <a:spcAft>
                          <a:spcPts val="0"/>
                        </a:spcAft>
                      </a:pPr>
                      <a:r>
                        <a:rPr lang="fa-IR" sz="1000">
                          <a:effectLst/>
                        </a:rPr>
                        <a:t>نظر پزشکان معالج در خصوص علت وقوع عارضه و ارتباط علیتی آن  با مصرف دارو(ها) ی مشکوک به عارضه در بیمار چه بوده است؟</a:t>
                      </a:r>
                      <a:endParaRPr lang="en-US" sz="1000">
                        <a:effectLst/>
                      </a:endParaRPr>
                    </a:p>
                    <a:p>
                      <a:pPr marL="228600" marR="0" algn="just" rtl="1">
                        <a:lnSpc>
                          <a:spcPct val="150000"/>
                        </a:lnSpc>
                        <a:spcBef>
                          <a:spcPts val="0"/>
                        </a:spcBef>
                        <a:spcAft>
                          <a:spcPts val="0"/>
                        </a:spcAft>
                      </a:pPr>
                      <a:r>
                        <a:rPr lang="fa-IR"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1239" marR="61239" marT="0" marB="0"/>
                </a:tc>
                <a:tc>
                  <a:txBody>
                    <a:bodyPr/>
                    <a:lstStyle/>
                    <a:p>
                      <a:pPr marL="0" marR="0" rtl="1">
                        <a:lnSpc>
                          <a:spcPct val="107000"/>
                        </a:lnSpc>
                        <a:spcBef>
                          <a:spcPts val="0"/>
                        </a:spcBef>
                        <a:spcAft>
                          <a:spcPts val="800"/>
                        </a:spcAft>
                      </a:pPr>
                      <a:r>
                        <a:rPr lang="en-US" sz="1000" dirty="0">
                          <a:effectLst/>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3786396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563757"/>
            <a:ext cx="10944639" cy="583095"/>
          </a:xfrm>
          <a:solidFill>
            <a:srgbClr val="FFFF00"/>
          </a:solidFill>
        </p:spPr>
        <p:txBody>
          <a:bodyPr/>
          <a:lstStyle/>
          <a:p>
            <a:pPr algn="r" rtl="1"/>
            <a:r>
              <a:rPr lang="fa-IR" sz="3600" dirty="0" smtClean="0"/>
              <a:t>فرم اطلاعات تکمیلی عوارض جدی تهدیدکننده حیات یا منجر به مرگ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6036780"/>
              </p:ext>
            </p:extLst>
          </p:nvPr>
        </p:nvGraphicFramePr>
        <p:xfrm>
          <a:off x="424070" y="2146853"/>
          <a:ext cx="11304104" cy="4166102"/>
        </p:xfrm>
        <a:graphic>
          <a:graphicData uri="http://schemas.openxmlformats.org/drawingml/2006/table">
            <a:tbl>
              <a:tblPr rtl="1" firstRow="1" firstCol="1" bandRow="1">
                <a:tableStyleId>{5C22544A-7EE6-4342-B048-85BDC9FD1C3A}</a:tableStyleId>
              </a:tblPr>
              <a:tblGrid>
                <a:gridCol w="531958"/>
                <a:gridCol w="6637383"/>
                <a:gridCol w="4134763"/>
              </a:tblGrid>
              <a:tr h="870983">
                <a:tc>
                  <a:txBody>
                    <a:bodyPr/>
                    <a:lstStyle/>
                    <a:p>
                      <a:pPr marL="0" marR="0" algn="r" rtl="1">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just" rtl="1">
                        <a:lnSpc>
                          <a:spcPct val="150000"/>
                        </a:lnSpc>
                        <a:spcBef>
                          <a:spcPts val="0"/>
                        </a:spcBef>
                        <a:spcAft>
                          <a:spcPts val="0"/>
                        </a:spcAft>
                      </a:pPr>
                      <a:r>
                        <a:rPr lang="fa-IR" sz="2000" smtClean="0">
                          <a:effectLst/>
                        </a:rPr>
                        <a:t>فرم اطلاعات تکمیلی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187508">
                <a:tc>
                  <a:txBody>
                    <a:bodyPr/>
                    <a:lstStyle/>
                    <a:p>
                      <a:pPr marL="0" marR="0" algn="r" rtl="1">
                        <a:lnSpc>
                          <a:spcPct val="107000"/>
                        </a:lnSpc>
                        <a:spcBef>
                          <a:spcPts val="0"/>
                        </a:spcBef>
                        <a:spcAft>
                          <a:spcPts val="0"/>
                        </a:spcAft>
                      </a:pPr>
                      <a:r>
                        <a:rPr lang="ar-SA" sz="11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200000"/>
                        </a:lnSpc>
                        <a:spcBef>
                          <a:spcPts val="0"/>
                        </a:spcBef>
                        <a:spcAft>
                          <a:spcPts val="0"/>
                        </a:spcAft>
                      </a:pPr>
                      <a:r>
                        <a:rPr lang="fa-IR" sz="1600">
                          <a:effectLst/>
                        </a:rPr>
                        <a:t>نظر پزشک معالج در خصوص وضعیت بالینی بیمار قبل از مصرف دارو(ها) ی مشکوک به عارضه چیست؟</a:t>
                      </a:r>
                      <a:endParaRPr lang="en-US" sz="1600">
                        <a:effectLst/>
                      </a:endParaRPr>
                    </a:p>
                    <a:p>
                      <a:pPr marL="228600" marR="0" algn="just" rtl="1">
                        <a:lnSpc>
                          <a:spcPct val="107000"/>
                        </a:lnSpc>
                        <a:spcBef>
                          <a:spcPts val="0"/>
                        </a:spcBef>
                        <a:spcAft>
                          <a:spcPts val="0"/>
                        </a:spcAft>
                      </a:pPr>
                      <a:r>
                        <a:rPr lang="fa-IR"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868746">
                <a:tc>
                  <a:txBody>
                    <a:bodyPr/>
                    <a:lstStyle/>
                    <a:p>
                      <a:pPr marL="0" marR="0" algn="r" rtl="1">
                        <a:lnSpc>
                          <a:spcPct val="107000"/>
                        </a:lnSpc>
                        <a:spcBef>
                          <a:spcPts val="0"/>
                        </a:spcBef>
                        <a:spcAft>
                          <a:spcPts val="0"/>
                        </a:spcAft>
                      </a:pPr>
                      <a:r>
                        <a:rPr lang="ar-SA" sz="1100">
                          <a:effectLst/>
                        </a:rPr>
                        <a:t> </a:t>
                      </a:r>
                      <a:endParaRPr lang="en-US" sz="1100">
                        <a:effectLst/>
                      </a:endParaRPr>
                    </a:p>
                    <a:p>
                      <a:pPr marL="0" marR="0" algn="r" rtl="1">
                        <a:lnSpc>
                          <a:spcPct val="107000"/>
                        </a:lnSpc>
                        <a:spcBef>
                          <a:spcPts val="0"/>
                        </a:spcBef>
                        <a:spcAft>
                          <a:spcPts val="0"/>
                        </a:spcAft>
                      </a:pPr>
                      <a:r>
                        <a:rPr lang="ar-SA" sz="11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rtl="1">
                        <a:lnSpc>
                          <a:spcPct val="107000"/>
                        </a:lnSpc>
                        <a:spcBef>
                          <a:spcPts val="0"/>
                        </a:spcBef>
                        <a:spcAft>
                          <a:spcPts val="0"/>
                        </a:spcAft>
                      </a:pPr>
                      <a:r>
                        <a:rPr lang="fa-IR" sz="1600" dirty="0">
                          <a:effectLst/>
                        </a:rPr>
                        <a:t>نظر پزشکان معالج در خصوص علت فوت بیمار چیست؟( درصورت مرگ بیمار)</a:t>
                      </a:r>
                      <a:endParaRPr lang="en-US" sz="1600" dirty="0">
                        <a:effectLst/>
                      </a:endParaRPr>
                    </a:p>
                    <a:p>
                      <a:pPr marL="0" marR="0" algn="just" rtl="1">
                        <a:lnSpc>
                          <a:spcPct val="107000"/>
                        </a:lnSpc>
                        <a:spcBef>
                          <a:spcPts val="0"/>
                        </a:spcBef>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710038">
                <a:tc>
                  <a:txBody>
                    <a:bodyPr/>
                    <a:lstStyle/>
                    <a:p>
                      <a:pPr marL="0" marR="0" algn="r" rtl="1">
                        <a:lnSpc>
                          <a:spcPct val="107000"/>
                        </a:lnSpc>
                        <a:spcBef>
                          <a:spcPts val="0"/>
                        </a:spcBef>
                        <a:spcAft>
                          <a:spcPts val="0"/>
                        </a:spcAft>
                      </a:pPr>
                      <a:r>
                        <a:rPr lang="ar-SA" sz="11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r" rtl="1">
                        <a:lnSpc>
                          <a:spcPct val="107000"/>
                        </a:lnSpc>
                        <a:spcBef>
                          <a:spcPts val="0"/>
                        </a:spcBef>
                        <a:spcAft>
                          <a:spcPts val="0"/>
                        </a:spcAft>
                      </a:pPr>
                      <a:r>
                        <a:rPr lang="fa-IR" sz="1600" dirty="0">
                          <a:effectLst/>
                        </a:rPr>
                        <a:t>ارسال مشروح کامل صورتجلسه کمیته مرگ و میر بیمار</a:t>
                      </a:r>
                      <a:r>
                        <a:rPr lang="fa-IR" sz="1100" dirty="0">
                          <a:effectLst/>
                        </a:rPr>
                        <a:t>.</a:t>
                      </a:r>
                      <a:endParaRPr lang="en-US" sz="1100" dirty="0">
                        <a:effectLst/>
                      </a:endParaRPr>
                    </a:p>
                    <a:p>
                      <a:pPr marL="228600" marR="0" algn="r" rtl="1">
                        <a:lnSpc>
                          <a:spcPct val="200000"/>
                        </a:lnSpc>
                        <a:spcBef>
                          <a:spcPts val="0"/>
                        </a:spcBef>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528827">
                <a:tc>
                  <a:txBody>
                    <a:bodyPr/>
                    <a:lstStyle/>
                    <a:p>
                      <a:pPr marL="0" marR="0" algn="r" rtl="1">
                        <a:lnSpc>
                          <a:spcPct val="107000"/>
                        </a:lnSpc>
                        <a:spcBef>
                          <a:spcPts val="0"/>
                        </a:spcBef>
                        <a:spcAft>
                          <a:spcPts val="0"/>
                        </a:spcAft>
                      </a:pPr>
                      <a:r>
                        <a:rPr lang="ar-SA" sz="11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28600" marR="0" algn="r" rtl="1">
                        <a:lnSpc>
                          <a:spcPct val="107000"/>
                        </a:lnSpc>
                        <a:spcBef>
                          <a:spcPts val="0"/>
                        </a:spcBef>
                        <a:spcAft>
                          <a:spcPts val="0"/>
                        </a:spcAft>
                      </a:pPr>
                      <a:r>
                        <a:rPr lang="fa-IR" sz="1600" dirty="0">
                          <a:effectLst/>
                        </a:rPr>
                        <a:t>ارسال گزارش پزشکی قانونی در خصوص علت مرگ بیمار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rtl="1">
                        <a:lnSpc>
                          <a:spcPct val="107000"/>
                        </a:lnSpc>
                        <a:spcBef>
                          <a:spcPts val="0"/>
                        </a:spcBef>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2857085" y="-43619"/>
            <a:ext cx="19702230" cy="63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48202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8200" y="1516956"/>
            <a:ext cx="4572487" cy="4807644"/>
          </a:xfrm>
        </p:spPr>
      </p:pic>
    </p:spTree>
    <p:extLst>
      <p:ext uri="{BB962C8B-B14F-4D97-AF65-F5344CB8AC3E}">
        <p14:creationId xmlns:p14="http://schemas.microsoft.com/office/powerpoint/2010/main" val="1829513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200" y="1587268"/>
            <a:ext cx="8205675" cy="4534132"/>
          </a:xfrm>
        </p:spPr>
      </p:pic>
    </p:spTree>
    <p:extLst>
      <p:ext uri="{BB962C8B-B14F-4D97-AF65-F5344CB8AC3E}">
        <p14:creationId xmlns:p14="http://schemas.microsoft.com/office/powerpoint/2010/main" val="144515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022" y="1825625"/>
            <a:ext cx="8729956" cy="4351338"/>
          </a:xfrm>
        </p:spPr>
      </p:pic>
    </p:spTree>
    <p:extLst>
      <p:ext uri="{BB962C8B-B14F-4D97-AF65-F5344CB8AC3E}">
        <p14:creationId xmlns:p14="http://schemas.microsoft.com/office/powerpoint/2010/main" val="2990351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222" y="1825625"/>
            <a:ext cx="9875556" cy="4351338"/>
          </a:xfrm>
        </p:spPr>
      </p:pic>
    </p:spTree>
    <p:extLst>
      <p:ext uri="{BB962C8B-B14F-4D97-AF65-F5344CB8AC3E}">
        <p14:creationId xmlns:p14="http://schemas.microsoft.com/office/powerpoint/2010/main" val="5504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17869"/>
            <a:ext cx="10888279" cy="768131"/>
          </a:xfrm>
          <a:solidFill>
            <a:srgbClr val="FFFF00"/>
          </a:solidFill>
        </p:spPr>
        <p:txBody>
          <a:bodyPr/>
          <a:lstStyle/>
          <a:p>
            <a:pPr algn="ctr" rtl="1"/>
            <a:r>
              <a:rPr lang="fa-IR" b="1" dirty="0" smtClean="0"/>
              <a:t>راهکارحل مشکلات گزارش دهی با ارسال اطلاعات ناقص</a:t>
            </a:r>
            <a:r>
              <a:rPr lang="fa-IR" dirty="0" smtClean="0"/>
              <a:t>:</a:t>
            </a:r>
            <a:endParaRPr lang="fa-IR" dirty="0"/>
          </a:p>
        </p:txBody>
      </p:sp>
      <p:sp>
        <p:nvSpPr>
          <p:cNvPr id="3" name="Content Placeholder 2"/>
          <p:cNvSpPr>
            <a:spLocks noGrp="1"/>
          </p:cNvSpPr>
          <p:nvPr>
            <p:ph idx="1"/>
          </p:nvPr>
        </p:nvSpPr>
        <p:spPr>
          <a:xfrm>
            <a:off x="436178" y="2971800"/>
            <a:ext cx="11387521" cy="3886200"/>
          </a:xfrm>
        </p:spPr>
        <p:txBody>
          <a:bodyPr/>
          <a:lstStyle/>
          <a:p>
            <a:pPr algn="justLow" rtl="1">
              <a:lnSpc>
                <a:spcPct val="150000"/>
              </a:lnSpc>
              <a:buFont typeface="Wingdings" panose="05000000000000000000" pitchFamily="2" charset="2"/>
              <a:buChar char="Ø"/>
            </a:pPr>
            <a:r>
              <a:rPr lang="fa-IR" dirty="0" smtClean="0"/>
              <a:t>با طراحی </a:t>
            </a:r>
            <a:r>
              <a:rPr lang="fa-IR" b="1" dirty="0" smtClean="0">
                <a:solidFill>
                  <a:srgbClr val="FF0000"/>
                </a:solidFill>
              </a:rPr>
              <a:t>کارتابل معاونت غذا و دارو </a:t>
            </a:r>
            <a:r>
              <a:rPr lang="fa-IR" dirty="0" smtClean="0"/>
              <a:t>در سامانه گزارش عوارض دارویی و تخصیص نام کاربری و رمزعبور جداگانه برای هر معاونت، </a:t>
            </a:r>
            <a:r>
              <a:rPr lang="fa-IR" b="1" dirty="0" smtClean="0">
                <a:solidFill>
                  <a:srgbClr val="FF0000"/>
                </a:solidFill>
              </a:rPr>
              <a:t>مشاهده و ویرایش </a:t>
            </a:r>
            <a:r>
              <a:rPr lang="fa-IR" dirty="0" smtClean="0"/>
              <a:t>گزارشهای ثبت شده توسط گزارشگران </a:t>
            </a:r>
            <a:r>
              <a:rPr lang="fa-IR" u="sng" dirty="0" smtClean="0"/>
              <a:t>فقط در حوزه معاونت مربوطه </a:t>
            </a:r>
            <a:r>
              <a:rPr lang="fa-IR" dirty="0" smtClean="0"/>
              <a:t>امکان پذیر می باشد.</a:t>
            </a:r>
            <a:endParaRPr lang="fa-IR" dirty="0"/>
          </a:p>
        </p:txBody>
      </p:sp>
    </p:spTree>
    <p:extLst>
      <p:ext uri="{BB962C8B-B14F-4D97-AF65-F5344CB8AC3E}">
        <p14:creationId xmlns:p14="http://schemas.microsoft.com/office/powerpoint/2010/main" val="1774836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600"/>
            <a:ext cx="10923628" cy="4335447"/>
          </a:xfrm>
        </p:spPr>
      </p:pic>
    </p:spTree>
    <p:extLst>
      <p:ext uri="{BB962C8B-B14F-4D97-AF65-F5344CB8AC3E}">
        <p14:creationId xmlns:p14="http://schemas.microsoft.com/office/powerpoint/2010/main" val="3090233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1" y="1436358"/>
            <a:ext cx="9258300" cy="5205253"/>
          </a:xfrm>
        </p:spPr>
      </p:pic>
    </p:spTree>
    <p:extLst>
      <p:ext uri="{BB962C8B-B14F-4D97-AF65-F5344CB8AC3E}">
        <p14:creationId xmlns:p14="http://schemas.microsoft.com/office/powerpoint/2010/main" val="146371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2955010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17869"/>
            <a:ext cx="10888279" cy="768131"/>
          </a:xfrm>
          <a:solidFill>
            <a:srgbClr val="FFFF00"/>
          </a:solidFill>
        </p:spPr>
        <p:txBody>
          <a:bodyPr/>
          <a:lstStyle/>
          <a:p>
            <a:pPr algn="ctr" rtl="1"/>
            <a:r>
              <a:rPr lang="fa-IR" b="1" dirty="0" smtClean="0"/>
              <a:t>راهکارحل مشکلات گزارش دهی با ارسال اطلاعات ناقص</a:t>
            </a:r>
            <a:r>
              <a:rPr lang="fa-IR" dirty="0" smtClean="0"/>
              <a:t>:</a:t>
            </a:r>
            <a:endParaRPr lang="fa-IR" dirty="0"/>
          </a:p>
        </p:txBody>
      </p:sp>
      <p:sp>
        <p:nvSpPr>
          <p:cNvPr id="3" name="Content Placeholder 2"/>
          <p:cNvSpPr>
            <a:spLocks noGrp="1"/>
          </p:cNvSpPr>
          <p:nvPr>
            <p:ph idx="1"/>
          </p:nvPr>
        </p:nvSpPr>
        <p:spPr>
          <a:xfrm>
            <a:off x="436179" y="2565400"/>
            <a:ext cx="11150600" cy="4292600"/>
          </a:xfrm>
        </p:spPr>
        <p:txBody>
          <a:bodyPr/>
          <a:lstStyle/>
          <a:p>
            <a:pPr algn="justLow" rtl="1">
              <a:lnSpc>
                <a:spcPct val="150000"/>
              </a:lnSpc>
              <a:buFont typeface="Wingdings" panose="05000000000000000000" pitchFamily="2" charset="2"/>
              <a:buChar char="Ø"/>
            </a:pPr>
            <a:r>
              <a:rPr lang="fa-IR" dirty="0" smtClean="0"/>
              <a:t> انتظار می رود، کارشناسان محترم </a:t>
            </a:r>
            <a:r>
              <a:rPr lang="fa-IR" b="1" dirty="0" smtClean="0"/>
              <a:t>نماینده معاونتهای غذا و داروی </a:t>
            </a:r>
            <a:r>
              <a:rPr lang="fa-IR" dirty="0" smtClean="0"/>
              <a:t>دانشگاه، با همکاری </a:t>
            </a:r>
            <a:r>
              <a:rPr lang="fa-IR" b="1" dirty="0" smtClean="0"/>
              <a:t>رابطین </a:t>
            </a:r>
            <a:r>
              <a:rPr lang="en-US" b="1" dirty="0" smtClean="0"/>
              <a:t>ADR</a:t>
            </a:r>
            <a:r>
              <a:rPr lang="fa-IR" b="1" dirty="0" smtClean="0"/>
              <a:t> بیمارستانی </a:t>
            </a:r>
            <a:r>
              <a:rPr lang="fa-IR" dirty="0" smtClean="0"/>
              <a:t>با </a:t>
            </a:r>
            <a:r>
              <a:rPr lang="fa-IR" dirty="0" smtClean="0">
                <a:solidFill>
                  <a:srgbClr val="FF0000"/>
                </a:solidFill>
              </a:rPr>
              <a:t>پیگیری از پزشک معالج، داروسازمسئول فنی داروخانه، پرستارمربوطه، بیمار،</a:t>
            </a:r>
            <a:r>
              <a:rPr lang="fa-IR" dirty="0" smtClean="0"/>
              <a:t> </a:t>
            </a:r>
            <a:r>
              <a:rPr lang="fa-IR" dirty="0" smtClean="0">
                <a:solidFill>
                  <a:srgbClr val="FF0000"/>
                </a:solidFill>
              </a:rPr>
              <a:t>مراقبین بیمار </a:t>
            </a:r>
            <a:r>
              <a:rPr lang="fa-IR" dirty="0" smtClean="0"/>
              <a:t>و </a:t>
            </a:r>
            <a:r>
              <a:rPr lang="fa-IR" dirty="0" smtClean="0">
                <a:solidFill>
                  <a:srgbClr val="FF0000"/>
                </a:solidFill>
              </a:rPr>
              <a:t>سایر افراد مطلع</a:t>
            </a:r>
            <a:r>
              <a:rPr lang="fa-IR" dirty="0" smtClean="0"/>
              <a:t> از وضعیت بیمار و در صورت نیاز با </a:t>
            </a:r>
            <a:r>
              <a:rPr lang="fa-IR" dirty="0"/>
              <a:t>بررسی پرونده </a:t>
            </a:r>
            <a:r>
              <a:rPr lang="fa-IR" dirty="0" smtClean="0"/>
              <a:t>بیمار، </a:t>
            </a:r>
            <a:r>
              <a:rPr lang="fa-IR" b="1" dirty="0" smtClean="0"/>
              <a:t>اطلاعات تکمیلی گزارشها شامل </a:t>
            </a:r>
            <a:r>
              <a:rPr lang="fa-IR" b="1" u="sng" dirty="0" smtClean="0"/>
              <a:t>همه اطلاعات فرم گزارش در سامانه</a:t>
            </a:r>
            <a:r>
              <a:rPr lang="fa-IR" b="1" dirty="0" smtClean="0"/>
              <a:t> </a:t>
            </a:r>
            <a:r>
              <a:rPr lang="fa-IR" dirty="0" smtClean="0"/>
              <a:t>را جمع آوری نمایند و سپس نسبت به </a:t>
            </a:r>
            <a:r>
              <a:rPr lang="fa-IR" b="1" u="sng" dirty="0" smtClean="0"/>
              <a:t>ویرایش گزارشها و ثبت اطلاعات تکمیلی </a:t>
            </a:r>
            <a:r>
              <a:rPr lang="fa-IR" dirty="0" smtClean="0"/>
              <a:t>در سامانه از طریق کارتابل معاونت غذا و دارو اقدام نمایند.</a:t>
            </a:r>
            <a:endParaRPr lang="fa-IR" dirty="0"/>
          </a:p>
        </p:txBody>
      </p:sp>
    </p:spTree>
    <p:extLst>
      <p:ext uri="{BB962C8B-B14F-4D97-AF65-F5344CB8AC3E}">
        <p14:creationId xmlns:p14="http://schemas.microsoft.com/office/powerpoint/2010/main" val="1298212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17868"/>
            <a:ext cx="11078779" cy="1263432"/>
          </a:xfrm>
          <a:solidFill>
            <a:srgbClr val="FFFF00"/>
          </a:solidFill>
        </p:spPr>
        <p:txBody>
          <a:bodyPr/>
          <a:lstStyle/>
          <a:p>
            <a:pPr algn="ctr" rtl="1"/>
            <a:r>
              <a:rPr lang="fa-IR" sz="4000" b="1" dirty="0" smtClean="0"/>
              <a:t>برنامه عملیاتی معاونتهای غذا و داروی سراسرکشوربا عنوان پیگیری وتکمیل اطلاعات گزارشهای عوارض و اشتباهات دارویی </a:t>
            </a:r>
            <a:r>
              <a:rPr lang="fa-IR" sz="4000" dirty="0" smtClean="0"/>
              <a:t>:</a:t>
            </a:r>
            <a:endParaRPr lang="fa-IR" sz="4000" dirty="0"/>
          </a:p>
        </p:txBody>
      </p:sp>
      <p:sp>
        <p:nvSpPr>
          <p:cNvPr id="3" name="Content Placeholder 2"/>
          <p:cNvSpPr>
            <a:spLocks noGrp="1"/>
          </p:cNvSpPr>
          <p:nvPr>
            <p:ph idx="1"/>
          </p:nvPr>
        </p:nvSpPr>
        <p:spPr>
          <a:xfrm>
            <a:off x="838200" y="2895600"/>
            <a:ext cx="10659679" cy="3076714"/>
          </a:xfrm>
        </p:spPr>
        <p:txBody>
          <a:bodyPr/>
          <a:lstStyle/>
          <a:p>
            <a:pPr algn="justLow" rtl="1">
              <a:lnSpc>
                <a:spcPct val="150000"/>
              </a:lnSpc>
              <a:buFont typeface="Wingdings" panose="05000000000000000000" pitchFamily="2" charset="2"/>
              <a:buChar char="Ø"/>
            </a:pPr>
            <a:r>
              <a:rPr lang="fa-IR" dirty="0" smtClean="0"/>
              <a:t>با توجه به  تعداد گزارشهای مورد انتظار از معاونتهای غذا و دارو:</a:t>
            </a:r>
          </a:p>
          <a:p>
            <a:pPr algn="justLow" rtl="1">
              <a:lnSpc>
                <a:spcPct val="150000"/>
              </a:lnSpc>
              <a:buFont typeface="Wingdings" panose="05000000000000000000" pitchFamily="2" charset="2"/>
              <a:buChar char="Ø"/>
            </a:pPr>
            <a:r>
              <a:rPr lang="fa-IR" dirty="0" smtClean="0"/>
              <a:t>به عنوان مثال معاونت غذا و داروی سطح یک: </a:t>
            </a:r>
            <a:r>
              <a:rPr lang="fa-IR" dirty="0" smtClean="0">
                <a:cs typeface="B Nazanin" panose="00000400000000000000" pitchFamily="2" charset="-78"/>
              </a:rPr>
              <a:t>500</a:t>
            </a:r>
            <a:r>
              <a:rPr lang="fa-IR" dirty="0" smtClean="0"/>
              <a:t> مورد گزارش در سال</a:t>
            </a:r>
          </a:p>
          <a:p>
            <a:pPr algn="justLow" rtl="1">
              <a:lnSpc>
                <a:spcPct val="150000"/>
              </a:lnSpc>
              <a:buFont typeface="Wingdings" panose="05000000000000000000" pitchFamily="2" charset="2"/>
              <a:buChar char="Ø"/>
            </a:pPr>
            <a:r>
              <a:rPr lang="fa-IR" dirty="0"/>
              <a:t> </a:t>
            </a:r>
            <a:r>
              <a:rPr lang="fa-IR" dirty="0" smtClean="0"/>
              <a:t>متوسط در هر روز دو عدد گزارش ارسال می شود که در صورت پیگیری و ویرایش </a:t>
            </a:r>
            <a:r>
              <a:rPr lang="fa-IR" b="1" dirty="0" smtClean="0"/>
              <a:t>حداکثر به طور متوسط کمتر از یک ساعت در روز </a:t>
            </a:r>
            <a:r>
              <a:rPr lang="fa-IR" dirty="0" smtClean="0"/>
              <a:t>وقت نیاز دارد.                    </a:t>
            </a:r>
            <a:endParaRPr lang="fa-IR" dirty="0"/>
          </a:p>
        </p:txBody>
      </p:sp>
    </p:spTree>
    <p:extLst>
      <p:ext uri="{BB962C8B-B14F-4D97-AF65-F5344CB8AC3E}">
        <p14:creationId xmlns:p14="http://schemas.microsoft.com/office/powerpoint/2010/main" val="149564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5300"/>
            <a:ext cx="10617200" cy="914400"/>
          </a:xfrm>
          <a:solidFill>
            <a:srgbClr val="FFFF00"/>
          </a:solidFill>
        </p:spPr>
        <p:txBody>
          <a:bodyPr/>
          <a:lstStyle/>
          <a:p>
            <a:pPr algn="ctr" rtl="1"/>
            <a:r>
              <a:rPr lang="fa-IR" b="1" dirty="0" smtClean="0">
                <a:cs typeface="B Nazanin" panose="00000400000000000000" pitchFamily="2" charset="-78"/>
              </a:rPr>
              <a:t>راهکار رفع مشکلات گزارش دهی با اطلاعات ناقص</a:t>
            </a:r>
            <a:r>
              <a:rPr lang="fa-IR" dirty="0" smtClean="0"/>
              <a:t>:</a:t>
            </a:r>
            <a:endParaRPr lang="fa-IR" dirty="0"/>
          </a:p>
        </p:txBody>
      </p:sp>
      <p:sp>
        <p:nvSpPr>
          <p:cNvPr id="3" name="Content Placeholder 2"/>
          <p:cNvSpPr>
            <a:spLocks noGrp="1"/>
          </p:cNvSpPr>
          <p:nvPr>
            <p:ph idx="1"/>
          </p:nvPr>
        </p:nvSpPr>
        <p:spPr>
          <a:xfrm>
            <a:off x="596900" y="2875723"/>
            <a:ext cx="10659679" cy="2584174"/>
          </a:xfrm>
        </p:spPr>
        <p:txBody>
          <a:bodyPr/>
          <a:lstStyle/>
          <a:p>
            <a:pPr algn="justLow" rtl="1">
              <a:lnSpc>
                <a:spcPct val="150000"/>
              </a:lnSpc>
              <a:buFont typeface="Wingdings" panose="05000000000000000000" pitchFamily="2" charset="2"/>
              <a:buChar char="Ø"/>
            </a:pPr>
            <a:r>
              <a:rPr lang="fa-IR" dirty="0" smtClean="0"/>
              <a:t> </a:t>
            </a:r>
            <a:r>
              <a:rPr lang="fa-IR" b="1" dirty="0" smtClean="0">
                <a:cs typeface="B Nazanin" panose="00000400000000000000" pitchFamily="2" charset="-78"/>
              </a:rPr>
              <a:t>با آموزش </a:t>
            </a:r>
            <a:r>
              <a:rPr lang="fa-IR" b="1" dirty="0" smtClean="0">
                <a:solidFill>
                  <a:srgbClr val="FF0000"/>
                </a:solidFill>
                <a:cs typeface="B Nazanin" panose="00000400000000000000" pitchFamily="2" charset="-78"/>
              </a:rPr>
              <a:t>رابطین </a:t>
            </a:r>
            <a:r>
              <a:rPr lang="en-US" b="1" dirty="0" smtClean="0">
                <a:solidFill>
                  <a:srgbClr val="FF0000"/>
                </a:solidFill>
                <a:cs typeface="B Nazanin" panose="00000400000000000000" pitchFamily="2" charset="-78"/>
              </a:rPr>
              <a:t>ADR</a:t>
            </a:r>
            <a:r>
              <a:rPr lang="fa-IR" b="1" dirty="0" smtClean="0">
                <a:solidFill>
                  <a:srgbClr val="FF0000"/>
                </a:solidFill>
                <a:cs typeface="B Nazanin" panose="00000400000000000000" pitchFamily="2" charset="-78"/>
              </a:rPr>
              <a:t> بیمارستانی </a:t>
            </a:r>
            <a:r>
              <a:rPr lang="fa-IR" dirty="0" smtClean="0">
                <a:cs typeface="B Nazanin" panose="00000400000000000000" pitchFamily="2" charset="-78"/>
              </a:rPr>
              <a:t>توسط کارشناسان معاونتهای </a:t>
            </a:r>
            <a:r>
              <a:rPr lang="fa-IR" dirty="0">
                <a:cs typeface="B Nazanin" panose="00000400000000000000" pitchFamily="2" charset="-78"/>
              </a:rPr>
              <a:t>غذا و دارو </a:t>
            </a:r>
            <a:r>
              <a:rPr lang="fa-IR" dirty="0" smtClean="0">
                <a:cs typeface="B Nazanin" panose="00000400000000000000" pitchFamily="2" charset="-78"/>
              </a:rPr>
              <a:t>در خصوص </a:t>
            </a:r>
            <a:r>
              <a:rPr lang="fa-IR" b="1" u="sng" dirty="0" smtClean="0">
                <a:cs typeface="B Nazanin" panose="00000400000000000000" pitchFamily="2" charset="-78"/>
              </a:rPr>
              <a:t>تکمیل </a:t>
            </a:r>
            <a:r>
              <a:rPr lang="fa-IR" u="sng" dirty="0" smtClean="0">
                <a:cs typeface="B Nazanin" panose="00000400000000000000" pitchFamily="2" charset="-78"/>
              </a:rPr>
              <a:t>حداکثری اطلاعات فرم گزارش عوارض و اشتباهات دارویی در سامانه</a:t>
            </a:r>
            <a:r>
              <a:rPr lang="fa-IR" dirty="0" smtClean="0">
                <a:cs typeface="B Nazanin" panose="00000400000000000000" pitchFamily="2" charset="-78"/>
              </a:rPr>
              <a:t>، تعداد گزارش های ناقص مشمول انجام پیگیری، کاهش می یابد.</a:t>
            </a:r>
            <a:endParaRPr lang="fa-IR" dirty="0">
              <a:cs typeface="B Nazanin" panose="00000400000000000000" pitchFamily="2" charset="-78"/>
            </a:endParaRPr>
          </a:p>
        </p:txBody>
      </p:sp>
    </p:spTree>
    <p:extLst>
      <p:ext uri="{BB962C8B-B14F-4D97-AF65-F5344CB8AC3E}">
        <p14:creationId xmlns:p14="http://schemas.microsoft.com/office/powerpoint/2010/main" val="355584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5300"/>
            <a:ext cx="10617200" cy="914400"/>
          </a:xfrm>
          <a:solidFill>
            <a:srgbClr val="FFFF00"/>
          </a:solidFill>
        </p:spPr>
        <p:txBody>
          <a:bodyPr/>
          <a:lstStyle/>
          <a:p>
            <a:pPr algn="ctr" rtl="1"/>
            <a:r>
              <a:rPr lang="fa-IR" b="1" dirty="0" smtClean="0">
                <a:solidFill>
                  <a:srgbClr val="FF0000"/>
                </a:solidFill>
                <a:cs typeface="B Nazanin" panose="00000400000000000000" pitchFamily="2" charset="-78"/>
              </a:rPr>
              <a:t>نکته مهم </a:t>
            </a:r>
            <a:r>
              <a:rPr lang="fa-IR" b="1" dirty="0" smtClean="0">
                <a:cs typeface="B Nazanin" panose="00000400000000000000" pitchFamily="2" charset="-78"/>
              </a:rPr>
              <a:t>در خصوص تسریع در تکمیل و ارسال گزارشها</a:t>
            </a:r>
            <a:r>
              <a:rPr lang="fa-IR" dirty="0" smtClean="0"/>
              <a:t>:</a:t>
            </a:r>
            <a:endParaRPr lang="fa-IR" dirty="0"/>
          </a:p>
        </p:txBody>
      </p:sp>
      <p:sp>
        <p:nvSpPr>
          <p:cNvPr id="3" name="Content Placeholder 2"/>
          <p:cNvSpPr>
            <a:spLocks noGrp="1"/>
          </p:cNvSpPr>
          <p:nvPr>
            <p:ph idx="1"/>
          </p:nvPr>
        </p:nvSpPr>
        <p:spPr>
          <a:xfrm>
            <a:off x="596900" y="2875722"/>
            <a:ext cx="10693400" cy="3194877"/>
          </a:xfrm>
        </p:spPr>
        <p:txBody>
          <a:bodyPr/>
          <a:lstStyle/>
          <a:p>
            <a:pPr algn="justLow" rtl="1">
              <a:lnSpc>
                <a:spcPct val="150000"/>
              </a:lnSpc>
              <a:buFont typeface="Wingdings" panose="05000000000000000000" pitchFamily="2" charset="2"/>
              <a:buChar char="Ø"/>
            </a:pPr>
            <a:r>
              <a:rPr lang="fa-IR" dirty="0" smtClean="0"/>
              <a:t> پس از ارسال گزارش توسط گزارشگر، گزارش به کارتابل معاونت غذا و داروی مربوطه ارسال می شود و </a:t>
            </a:r>
            <a:r>
              <a:rPr lang="fa-IR" b="1" dirty="0" smtClean="0"/>
              <a:t>تا زمانی که توسط کارشناس معاونت غذا و داروی مربوطه ویرایش و ثبت و ارسال نشود، در کارتابل کارشناس ستادی قابل مشاهده و دسترسی نخواهد بود.</a:t>
            </a:r>
            <a:r>
              <a:rPr lang="fa-IR" dirty="0" smtClean="0"/>
              <a:t>لذا تسریع در تکمیل و ارسال گزارشها </a:t>
            </a:r>
            <a:r>
              <a:rPr lang="fa-IR" b="1" dirty="0" smtClean="0">
                <a:solidFill>
                  <a:srgbClr val="FF0000"/>
                </a:solidFill>
              </a:rPr>
              <a:t>به قید فوریت </a:t>
            </a:r>
            <a:r>
              <a:rPr lang="fa-IR" dirty="0" smtClean="0"/>
              <a:t>توسط نماینده معاونت غذا و دارو بسیار مهم است.</a:t>
            </a:r>
            <a:endParaRPr lang="fa-IR" dirty="0">
              <a:cs typeface="B Nazanin" panose="00000400000000000000" pitchFamily="2" charset="-78"/>
            </a:endParaRPr>
          </a:p>
        </p:txBody>
      </p:sp>
    </p:spTree>
    <p:extLst>
      <p:ext uri="{BB962C8B-B14F-4D97-AF65-F5344CB8AC3E}">
        <p14:creationId xmlns:p14="http://schemas.microsoft.com/office/powerpoint/2010/main" val="1647146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5300"/>
            <a:ext cx="10579100" cy="711200"/>
          </a:xfrm>
          <a:solidFill>
            <a:srgbClr val="FFFF00"/>
          </a:solidFill>
        </p:spPr>
        <p:txBody>
          <a:bodyPr/>
          <a:lstStyle/>
          <a:p>
            <a:pPr algn="ctr" rtl="1"/>
            <a:r>
              <a:rPr lang="fa-IR" b="1" dirty="0" smtClean="0">
                <a:solidFill>
                  <a:srgbClr val="FF0000"/>
                </a:solidFill>
                <a:cs typeface="B Nazanin" panose="00000400000000000000" pitchFamily="2" charset="-78"/>
              </a:rPr>
              <a:t>نکته مهم </a:t>
            </a:r>
            <a:r>
              <a:rPr lang="fa-IR" b="1" dirty="0" smtClean="0">
                <a:cs typeface="B Nazanin" panose="00000400000000000000" pitchFamily="2" charset="-78"/>
              </a:rPr>
              <a:t>در خصوص تسریع در تکمیل و ارسال گزارشها</a:t>
            </a:r>
            <a:r>
              <a:rPr lang="fa-IR" dirty="0" smtClean="0"/>
              <a:t>:</a:t>
            </a:r>
            <a:endParaRPr lang="fa-IR" dirty="0"/>
          </a:p>
        </p:txBody>
      </p:sp>
      <p:sp>
        <p:nvSpPr>
          <p:cNvPr id="3" name="Content Placeholder 2"/>
          <p:cNvSpPr>
            <a:spLocks noGrp="1"/>
          </p:cNvSpPr>
          <p:nvPr>
            <p:ph idx="1"/>
          </p:nvPr>
        </p:nvSpPr>
        <p:spPr>
          <a:xfrm>
            <a:off x="596900" y="2476500"/>
            <a:ext cx="11176000" cy="3670299"/>
          </a:xfrm>
        </p:spPr>
        <p:txBody>
          <a:bodyPr/>
          <a:lstStyle/>
          <a:p>
            <a:pPr algn="justLow" rtl="1">
              <a:lnSpc>
                <a:spcPct val="150000"/>
              </a:lnSpc>
              <a:buFont typeface="Wingdings" panose="05000000000000000000" pitchFamily="2" charset="2"/>
              <a:buChar char="Ø"/>
            </a:pPr>
            <a:r>
              <a:rPr lang="fa-IR" dirty="0" smtClean="0"/>
              <a:t> در خصوص عوارض جدی تهدیدکننده حیات و منجربه مرگ ابتدا پس از تکمیل اطلاعات و ویرایش فرم گزارش سامانه و ثبت و ارسال آن در سامانه، در اسرع وقت مکاتبه در خصوص درخواست اطلاعات تکمیلی مطابق </a:t>
            </a:r>
            <a:r>
              <a:rPr lang="fa-IR" b="1" u="sng" dirty="0" smtClean="0"/>
              <a:t>فرم درخواست اطلاعات تکمیلی </a:t>
            </a:r>
            <a:r>
              <a:rPr lang="fa-IR" dirty="0" smtClean="0"/>
              <a:t>به رییس مرکز درمانی، توسط معاونت غذا و داروی مربوطه ارسال شود و پس از دریافت پاسخ فرم اطلاعات تکمیلی، با مکاتبه به دفتر نظارت و پایش مصرف فراورده های سلامت ارسال شود.</a:t>
            </a:r>
            <a:endParaRPr lang="fa-IR" dirty="0">
              <a:cs typeface="B Nazanin" panose="00000400000000000000" pitchFamily="2" charset="-78"/>
            </a:endParaRPr>
          </a:p>
        </p:txBody>
      </p:sp>
    </p:spTree>
    <p:extLst>
      <p:ext uri="{BB962C8B-B14F-4D97-AF65-F5344CB8AC3E}">
        <p14:creationId xmlns:p14="http://schemas.microsoft.com/office/powerpoint/2010/main" val="1153785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2138</Words>
  <Application>Microsoft Office PowerPoint</Application>
  <PresentationFormat>Widescreen</PresentationFormat>
  <Paragraphs>171</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 Yekan black</vt:lpstr>
      <vt:lpstr>Aparajita</vt:lpstr>
      <vt:lpstr>Arial</vt:lpstr>
      <vt:lpstr>B Nazanin</vt:lpstr>
      <vt:lpstr>Calibri</vt:lpstr>
      <vt:lpstr>Calibri Light</vt:lpstr>
      <vt:lpstr>Symbol</vt:lpstr>
      <vt:lpstr>Times New Roman</vt:lpstr>
      <vt:lpstr>Wingdings</vt:lpstr>
      <vt:lpstr>Office Theme</vt:lpstr>
      <vt:lpstr>PowerPoint Presentation</vt:lpstr>
      <vt:lpstr>PowerPoint Presentation</vt:lpstr>
      <vt:lpstr>مشکلات بررسی گزارشها با اطلاعات ناقص:</vt:lpstr>
      <vt:lpstr>راهکارحل مشکلات گزارش دهی با ارسال اطلاعات ناقص:</vt:lpstr>
      <vt:lpstr>راهکارحل مشکلات گزارش دهی با ارسال اطلاعات ناقص:</vt:lpstr>
      <vt:lpstr>برنامه عملیاتی معاونتهای غذا و داروی سراسرکشوربا عنوان پیگیری وتکمیل اطلاعات گزارشهای عوارض و اشتباهات دارویی :</vt:lpstr>
      <vt:lpstr>راهکار رفع مشکلات گزارش دهی با اطلاعات ناقص:</vt:lpstr>
      <vt:lpstr>نکته مهم در خصوص تسریع در تکمیل و ارسال گزارشها:</vt:lpstr>
      <vt:lpstr>نکته مهم در خصوص تسریع در تکمیل و ارسال گزارشها:</vt:lpstr>
      <vt:lpstr>علت اهمیت اطلاعات تکمیلی : </vt:lpstr>
      <vt:lpstr> بخش اول روش تکمیل اطلاعات موجود در فرم گزارش سامانه      عوارض و اشتباهات دارویی</vt:lpstr>
      <vt:lpstr>اطلاعات تکمیلی : </vt:lpstr>
      <vt:lpstr>اطلاعات تکمیلی : </vt:lpstr>
      <vt:lpstr> درخواست اطلاعات تکمیلی گزارشهای عوارض دارویی:</vt:lpstr>
      <vt:lpstr> درخواست اطلاعات تکمیلی گزارشهای عوارض دارویی:</vt:lpstr>
      <vt:lpstr> درخواست اطلاعات تکمیلی گزارشهای عوارض دارویی:</vt:lpstr>
      <vt:lpstr> درخواست اطلاعات تکمیلی گزارشهای عوارض دارویی:</vt:lpstr>
      <vt:lpstr>اطلاعات تکمیلی گزارشها</vt:lpstr>
      <vt:lpstr> بخش دوم   تکمیل اطلاعات موجود در فرم مخصوص با عنوان فرم درخواست اطلاعات تکمیلی گزارش عوارض جدی تهدیدکننده حیات یا منجر به مرگ</vt:lpstr>
      <vt:lpstr>علاوه بر تکمیل اطلاعات موجود در فرم گزارش در سامانه، اطلاعات اضافه تر درفرم درخواست اطلاعات تکمیلی گزارش عوارض جدی تهدیدکننده حیات یا منجر به مرگ باید با مکاتبه معاونت با رییس بیمارستان یا مرکز درمانی محل وقوع عارضه درخواست شود. همچنین رونوشت مکاتبات فوق به دفتر نظارت و پایش مصرف فراورده های سلامت ارسال شود. پاسخ مکاتبات تا ارسال پاسخ مرکز درمانی توسط کارشناس معاونت پیگیری شود.</vt:lpstr>
      <vt:lpstr>درخواست اطلاعات تکمیلی گزارشهای عوارض دارویی :</vt:lpstr>
      <vt:lpstr>درخواست اطلاعات تکمیلی گزارشهای عوارض دارویی</vt:lpstr>
      <vt:lpstr>PowerPoint Presentation</vt:lpstr>
      <vt:lpstr>اطلاعات تکمیلی گزارشها: </vt:lpstr>
      <vt:lpstr>اطلاعات تکمیلی گزارشها :  </vt:lpstr>
      <vt:lpstr>اطلاعات تکمیلی گزارشها :  </vt:lpstr>
      <vt:lpstr>در خصوص گزارش های عوارض منجر به مرگ بیمار:</vt:lpstr>
      <vt:lpstr>روش جمع آوری اطلاعات تکمیلی گزارشها</vt:lpstr>
      <vt:lpstr>روش جمع آوری اطلاعات تکمیلی گزارشها</vt:lpstr>
      <vt:lpstr>روش جمع آوری اطلاعات تکمیلی گزارشها</vt:lpstr>
      <vt:lpstr>روش جمع آوری اطلاعات تکمیلی گزارشها</vt:lpstr>
      <vt:lpstr>روش جمع آوری اطلاعات تکمیلی گزارشها</vt:lpstr>
      <vt:lpstr>فرم اطلاعات تکمیلی عوارض جدی تهدیدکننده حیات یا منجر به مرگ                </vt:lpstr>
      <vt:lpstr>فرم اطلاعات تکمیلی عوارض جدی تهدیدکننده حیات یا منجر به مرگ                </vt:lpstr>
      <vt:lpstr>فرم اطلاعات تکمیلی عوارض جدی تهدیدکننده حیات یا منجر به مرگ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Marjan Karimi</cp:lastModifiedBy>
  <cp:revision>140</cp:revision>
  <dcterms:created xsi:type="dcterms:W3CDTF">2022-04-03T07:46:16Z</dcterms:created>
  <dcterms:modified xsi:type="dcterms:W3CDTF">2023-07-23T19:18:25Z</dcterms:modified>
</cp:coreProperties>
</file>